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1610"/>
    <a:srgbClr val="ED1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FC1E-A531-B24A-A707-80F56CA48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BD37D-A3D9-3541-A3B5-5BDC06FEA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533B3-E7CE-7A45-87ED-6EFF8BD7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5481E-BCF4-F045-BF76-287DAD68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511C1-FAC2-DB4E-9339-6EB08F0D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3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14E41-FC53-554E-9678-22D63048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6F6A6-3E99-F24A-8A86-84E9B18AF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A747A-DEA6-7A43-82D3-A95BCEFA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A5FD7-1F2F-1E43-A38F-DCB1EEF8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70373-5201-8C4D-AB5E-243D134E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4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3585AF-ED45-3441-93B4-A25CBE643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C8421-C0CC-B345-8B43-EA5D74AEE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F548-D21E-9843-AEDD-33BD50A8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F498F-33D4-5A44-9788-74A4DF09D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B23AA-F036-0E40-BCF4-5074E072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0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AAE5-D94E-7E4D-9036-45E4F732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AC51D-3A91-6B4E-A14E-122FDF95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981E5-0FC4-0542-A2B3-CA0C93CB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11469-2DFC-564B-9777-0B8F1904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5FADB-7BFC-E344-8A01-30E33DA1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BD326-E8BB-2946-8EF6-1F567A1E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EE8F4-74BC-314B-844C-6F24EDE9A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C8DF4-A193-804F-AC09-EC68312E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3FABB-1CAB-AC44-9C8A-292BD2F0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12284-B6F4-734F-9411-E68E34F0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9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7031C-2510-FE48-95FE-A5924474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9F059-871D-EF49-AD4E-E2B2C11A0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2E270-516B-E34B-9ACE-7DB69075F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D85F0-F817-BD4B-BC89-E9056C61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FD8D7-E3C4-774B-95E5-F75511C6A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9AD73-CA36-714A-9A46-A0BFB65E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0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F5907-C178-F342-8465-8E82E75A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E6F07-3BEA-5F44-B9A5-923D5EFE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25618-5BF2-234D-9A06-81DA0C962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28E71-31F6-934B-A178-CEBDBA80A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DDF250-592B-384C-98D8-FAF0B0C6B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3FA47-F27F-ED47-848F-58BDB621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4E69C-69CD-C74B-A08C-34B7EB833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32050-FAFB-7947-812E-82DF2308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5A8B-74D8-D14E-AD7B-7DB2A344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E2819-F1E1-F64B-A8FA-92F5B3FE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8525AE-562E-0E44-9A2F-07FC3865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2CF50-3D90-D142-8F4D-6206781DE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8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A770A-DAE0-5F45-A5FF-AE7FF4A2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DF4527-029F-E941-AD93-3593957C6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859A4-1C0E-2F46-89BB-A2D13EFD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580-1E3B-494A-A340-0CD8004CB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1DF80-A681-2A4D-8915-A1A5E1037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E3CE6-8E9D-0A4C-B606-88A1D9C53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8867C-9878-DA44-AFB7-93CECBAF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815AD-0518-4741-B0EA-346020F7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6FFB8-E48E-0740-A108-7FFBF103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5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1CE87-E0F3-974E-8FE3-6709016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1C767-9CF2-534E-8DB4-0DA2C25FF4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4578E-B61B-274B-BB82-038AF93D2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44A8A-8D03-0F48-BAA3-4F8CE269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9A405-32E8-3D44-8232-26234941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994F9-ABF9-5E48-A04B-8551F045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8DADC-F47D-704D-8356-4AB3F21D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AF0DF-E48E-D042-821B-E0BE38F61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8F4C1-8770-2C43-9EC8-562220DBD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2D23-3F3D-E24B-9F5E-F1E291EA2F18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45E57-1FBB-404C-9112-BE24E21C1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87189-2E8A-1042-B0B8-3275F9452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47A61-3895-9147-94E7-7870AFAFF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0868"/>
            <a:ext cx="9144000" cy="2200424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YOUR BREAKFAST </a:t>
            </a:r>
            <a:br>
              <a:rPr lang="en-US" sz="66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WAITING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79330F32-02A2-5948-9BE3-61EB05BB6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69C43F-D205-9F4E-AE88-44793DF5C4E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3499" y="3429000"/>
            <a:ext cx="2925002" cy="2910376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84590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45321"/>
            <a:ext cx="9144000" cy="2967357"/>
          </a:xfrm>
        </p:spPr>
        <p:txBody>
          <a:bodyPr anchor="t">
            <a:normAutofit fontScale="85000" lnSpcReduction="20000"/>
          </a:bodyPr>
          <a:lstStyle/>
          <a:p>
            <a:r>
              <a:rPr lang="en-US" sz="54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 us in reawakening appetites for </a:t>
            </a:r>
          </a:p>
          <a:p>
            <a:r>
              <a:rPr lang="en-US" sz="54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Great British </a:t>
            </a:r>
          </a:p>
          <a:p>
            <a:r>
              <a:rPr lang="en-US" sz="54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Breakfast Sandwich </a:t>
            </a:r>
          </a:p>
          <a:p>
            <a:r>
              <a:rPr lang="en-US" sz="54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September</a:t>
            </a:r>
          </a:p>
          <a:p>
            <a:endParaRPr lang="en-US" sz="5400" b="1" dirty="0">
              <a:solidFill>
                <a:srgbClr val="771610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08C2A4-F8AE-4945-BE39-3D872395B07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462406"/>
            <a:ext cx="153955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1A5157-3EEB-B843-A661-49001E0B54E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795" y="215952"/>
            <a:ext cx="1630834" cy="1622679"/>
          </a:xfrm>
          <a:prstGeom prst="rect">
            <a:avLst/>
          </a:prstGeom>
          <a:effectLst/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6E87D606-4657-5849-BBF8-C50DCF257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84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9718" y="1666194"/>
            <a:ext cx="9732563" cy="352561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mark the start of Autumn and the much-anticipated drift back to offices, we are launching a special week-long campaign, starting on 22nd September, to remind people about the breakfast </a:t>
            </a:r>
            <a:r>
              <a:rPr lang="en-US" sz="3500" b="1" dirty="0" err="1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favourites</a:t>
            </a:r>
            <a:r>
              <a:rPr lang="en-US" sz="35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they have missed.</a:t>
            </a:r>
          </a:p>
          <a:p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08C2A4-F8AE-4945-BE39-3D872395B07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462406"/>
            <a:ext cx="153955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80433FBF-5E68-BF41-A605-D50D8FF8C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429472-5D7C-CC43-B255-B4579FFF789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795" y="215952"/>
            <a:ext cx="1630834" cy="162267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4157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985" y="1495359"/>
            <a:ext cx="9200030" cy="24171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500" b="1" dirty="0">
                <a:solidFill>
                  <a:srgbClr val="771610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Through the week we plan to drive awareness of Breakfast sandwiches using a wide set of resources, including: </a:t>
            </a:r>
            <a:endParaRPr lang="en-US" sz="3500" b="1" dirty="0">
              <a:solidFill>
                <a:srgbClr val="771610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38E02226-BABE-784E-B2AC-826C1C0D1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F43A66-376A-8A42-87BD-BB853B07EE9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795" y="215952"/>
            <a:ext cx="1630834" cy="1622679"/>
          </a:xfrm>
          <a:prstGeom prst="rect">
            <a:avLst/>
          </a:prstGeom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10A9F5-4BAA-BD45-A3B7-79CE55C01F84}"/>
              </a:ext>
            </a:extLst>
          </p:cNvPr>
          <p:cNvSpPr txBox="1"/>
          <p:nvPr/>
        </p:nvSpPr>
        <p:spPr>
          <a:xfrm>
            <a:off x="566067" y="3429000"/>
            <a:ext cx="98571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and regional news stories –print – online – broadcasts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Blogger / Influencer 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Competitions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Organic social media – social channel take-overs &amp; community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Paid-for social media adverts – across Facebook and Instagram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92941" dist="42471" algn="ctr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Creation of a ‘Consumer / Media Hub’ website page </a:t>
            </a:r>
            <a:endParaRPr lang="en-US" sz="2000" b="1" dirty="0">
              <a:solidFill>
                <a:srgbClr val="771610"/>
              </a:solidFill>
              <a:effectLst>
                <a:outerShdw blurRad="292941" dist="42471" algn="ctr" rotWithShape="0">
                  <a:schemeClr val="bg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9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0868"/>
            <a:ext cx="9144000" cy="20668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400" b="1" dirty="0">
                <a:solidFill>
                  <a:srgbClr val="771610"/>
                </a:solidFill>
                <a:effectLst>
                  <a:outerShdw blurRad="13762" sx="101296" sy="101296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Through our media campaign we plan to get everyone talking about Breakfast Sandwiches this September. </a:t>
            </a:r>
            <a:br>
              <a:rPr lang="en-GB" sz="3400" b="1" dirty="0">
                <a:solidFill>
                  <a:srgbClr val="771610"/>
                </a:solidFill>
                <a:effectLst>
                  <a:outerShdw blurRad="13762" sx="101296" sy="101296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b="1" dirty="0">
                <a:solidFill>
                  <a:srgbClr val="771610"/>
                </a:solidFill>
                <a:effectLst>
                  <a:outerShdw blurRad="13762" sx="101296" sy="101296" algn="ctr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 stories will include:</a:t>
            </a:r>
            <a:br>
              <a:rPr lang="en-GB" sz="34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4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4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08C2A4-F8AE-4945-BE39-3D872395B07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462406"/>
            <a:ext cx="153955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AEA390A6-59E7-B74A-A669-48836167B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CE317B-CADF-234D-86C9-67561BA4959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795" y="215952"/>
            <a:ext cx="1630834" cy="1622679"/>
          </a:xfrm>
          <a:prstGeom prst="rect">
            <a:avLst/>
          </a:prstGeom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000F92-884D-904A-B95F-CC3179FBB0B0}"/>
              </a:ext>
            </a:extLst>
          </p:cNvPr>
          <p:cNvSpPr txBox="1"/>
          <p:nvPr/>
        </p:nvSpPr>
        <p:spPr>
          <a:xfrm>
            <a:off x="571966" y="3865208"/>
            <a:ext cx="100960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Breakfast everyone has missed over lockdown – the Bacon Butty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 Breakfast is one of the most important meals of the day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 or Brown – which sauce is scientifically better suited to bacon or sausage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Which is the best coffee to have with your breakfast sandwich?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vegans like in their breakfast sandwiches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71610"/>
                </a:solidFill>
                <a:effectLst>
                  <a:outerShdw blurRad="26241" dist="92754" sx="99889" sy="99889" algn="ctr" rotWithShape="0">
                    <a:schemeClr val="bg1">
                      <a:alpha val="9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Breakfast favourites by region</a:t>
            </a:r>
            <a:endParaRPr lang="en-US" sz="2000" b="1" dirty="0">
              <a:solidFill>
                <a:srgbClr val="771610"/>
              </a:solidFill>
              <a:effectLst>
                <a:outerShdw blurRad="26241" dist="92754" sx="99889" sy="99889" algn="ctr" rotWithShape="0">
                  <a:schemeClr val="bg1">
                    <a:alpha val="93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8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0778A-DCB3-D847-966B-476AEE22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447" y="1625821"/>
            <a:ext cx="9144000" cy="414424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771610"/>
                </a:solidFill>
                <a:effectLst>
                  <a:outerShdw blurRad="7921" sx="101000" sy="101000" algn="ctr" rotWithShape="0">
                    <a:schemeClr val="bg1">
                      <a:alpha val="88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 us by creating your own </a:t>
            </a:r>
          </a:p>
          <a:p>
            <a:r>
              <a:rPr lang="en-US" sz="3600" b="1" dirty="0">
                <a:solidFill>
                  <a:srgbClr val="771610"/>
                </a:solidFill>
                <a:effectLst>
                  <a:outerShdw blurRad="7921" sx="101000" sy="101000" algn="ctr" rotWithShape="0">
                    <a:schemeClr val="bg1">
                      <a:alpha val="88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Breakfast Sandwich </a:t>
            </a:r>
          </a:p>
          <a:p>
            <a:r>
              <a:rPr lang="en-US" sz="3600" b="1" dirty="0">
                <a:solidFill>
                  <a:srgbClr val="771610"/>
                </a:solidFill>
                <a:effectLst>
                  <a:outerShdw blurRad="7921" sx="101000" sy="101000" algn="ctr" rotWithShape="0">
                    <a:schemeClr val="bg1">
                      <a:alpha val="88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Promotion this September</a:t>
            </a:r>
          </a:p>
          <a:p>
            <a:endParaRPr lang="en-US" sz="3600" b="1" dirty="0">
              <a:solidFill>
                <a:srgbClr val="771610"/>
              </a:solidFill>
              <a:effectLst>
                <a:outerShdw blurRad="7921" sx="101000" sy="101000" algn="ctr" rotWithShape="0">
                  <a:schemeClr val="bg1">
                    <a:alpha val="88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771610"/>
                </a:solidFill>
                <a:effectLst>
                  <a:outerShdw blurRad="7921" sx="101000" sy="101000" algn="ctr" rotWithShape="0">
                    <a:schemeClr val="bg1">
                      <a:alpha val="88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Together let’s get the market on the move again with a Great Breakfast campaign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134B1-F689-5F4E-9704-7164437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6117"/>
            <a:ext cx="15395513" cy="81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08C2A4-F8AE-4945-BE39-3D872395B07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462406"/>
            <a:ext cx="153955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C624A62B-0F76-4748-8E6D-BC38B97AF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65846"/>
            <a:ext cx="3315357" cy="128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7AB081-FBB0-864D-9AA8-A86C589492D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795" y="215952"/>
            <a:ext cx="1630834" cy="162267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836066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232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</dc:creator>
  <cp:lastModifiedBy>Peter Ward</cp:lastModifiedBy>
  <cp:revision>13</cp:revision>
  <dcterms:created xsi:type="dcterms:W3CDTF">2021-08-02T15:44:11Z</dcterms:created>
  <dcterms:modified xsi:type="dcterms:W3CDTF">2021-08-04T15:23:37Z</dcterms:modified>
</cp:coreProperties>
</file>