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84" r:id="rId2"/>
    <p:sldId id="294" r:id="rId3"/>
    <p:sldId id="295" r:id="rId4"/>
    <p:sldId id="292" r:id="rId5"/>
    <p:sldId id="276" r:id="rId6"/>
    <p:sldId id="293" r:id="rId7"/>
    <p:sldId id="270" r:id="rId8"/>
    <p:sldId id="272" r:id="rId9"/>
    <p:sldId id="273" r:id="rId10"/>
    <p:sldId id="275" r:id="rId11"/>
    <p:sldId id="274" r:id="rId12"/>
    <p:sldId id="290" r:id="rId13"/>
    <p:sldId id="278" r:id="rId14"/>
    <p:sldId id="291"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F3193"/>
    <a:srgbClr val="2F309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150"/>
    <p:restoredTop sz="94694"/>
  </p:normalViewPr>
  <p:slideViewPr>
    <p:cSldViewPr snapToObjects="1">
      <p:cViewPr varScale="1">
        <p:scale>
          <a:sx n="117" d="100"/>
          <a:sy n="117" d="100"/>
        </p:scale>
        <p:origin x="1280" y="16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Objects="1" showGuides="1">
      <p:cViewPr varScale="1">
        <p:scale>
          <a:sx n="160" d="100"/>
          <a:sy n="160" d="100"/>
        </p:scale>
        <p:origin x="6792" y="16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F047B4B-F4F5-CD4D-99DA-D1B5163A2526}" type="doc">
      <dgm:prSet loTypeId="urn:microsoft.com/office/officeart/2005/8/layout/default" loCatId="list" qsTypeId="urn:microsoft.com/office/officeart/2005/8/quickstyle/simple4" qsCatId="simple" csTypeId="urn:microsoft.com/office/officeart/2005/8/colors/accent5_2" csCatId="accent5" phldr="1"/>
      <dgm:spPr/>
      <dgm:t>
        <a:bodyPr/>
        <a:lstStyle/>
        <a:p>
          <a:endParaRPr lang="en-GB"/>
        </a:p>
      </dgm:t>
    </dgm:pt>
    <dgm:pt modelId="{2A7E38A3-1EE0-604E-B899-B05E0B067CE3}">
      <dgm:prSet custT="1"/>
      <dgm:spPr>
        <a:solidFill>
          <a:srgbClr val="2F3093"/>
        </a:solidFill>
        <a:effectLst>
          <a:outerShdw blurRad="114300" dist="25400" dir="5400000" sx="107000" sy="107000" algn="t" rotWithShape="0">
            <a:prstClr val="black">
              <a:alpha val="39000"/>
            </a:prstClr>
          </a:outerShdw>
        </a:effectLst>
      </dgm:spPr>
      <dgm:t>
        <a:bodyPr/>
        <a:lstStyle/>
        <a:p>
          <a:r>
            <a:rPr lang="en-US" sz="1800" b="1" i="0">
              <a:ln/>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Access to our  technical support and Assured Advice</a:t>
          </a:r>
          <a:endParaRPr lang="en-GB" sz="1800" b="1" i="0" dirty="0">
            <a:ln/>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dgm:t>
    </dgm:pt>
    <dgm:pt modelId="{7A7C4F83-7FD7-F54D-BB40-7921DC52EF8D}" type="parTrans" cxnId="{82E4C16E-CE7C-814C-BED7-A802A4F2104F}">
      <dgm:prSet/>
      <dgm:spPr/>
      <dgm:t>
        <a:bodyPr/>
        <a:lstStyle/>
        <a:p>
          <a:endParaRPr lang="en-GB">
            <a:ln>
              <a:noFill/>
            </a:ln>
            <a:effectLst>
              <a:outerShdw blurRad="50800" dist="38100" dir="2700000" algn="tl" rotWithShape="0">
                <a:prstClr val="black">
                  <a:alpha val="40000"/>
                </a:prstClr>
              </a:outerShdw>
            </a:effectLst>
          </a:endParaRPr>
        </a:p>
      </dgm:t>
    </dgm:pt>
    <dgm:pt modelId="{0BFCF284-65AC-C54B-BC9B-45B2A8E8B4CD}" type="sibTrans" cxnId="{82E4C16E-CE7C-814C-BED7-A802A4F2104F}">
      <dgm:prSet/>
      <dgm:spPr/>
      <dgm:t>
        <a:bodyPr/>
        <a:lstStyle/>
        <a:p>
          <a:endParaRPr lang="en-GB">
            <a:ln>
              <a:noFill/>
            </a:ln>
            <a:effectLst>
              <a:outerShdw blurRad="50800" dist="38100" dir="2700000" algn="tl" rotWithShape="0">
                <a:prstClr val="black">
                  <a:alpha val="40000"/>
                </a:prstClr>
              </a:outerShdw>
            </a:effectLst>
          </a:endParaRPr>
        </a:p>
      </dgm:t>
    </dgm:pt>
    <dgm:pt modelId="{9A3D03C2-B1B3-F843-88DD-66426723536F}">
      <dgm:prSet custT="1"/>
      <dgm:spPr>
        <a:solidFill>
          <a:srgbClr val="2F3093"/>
        </a:solidFill>
        <a:effectLst>
          <a:outerShdw blurRad="114300" dist="25400" dir="5400000" sx="107000" sy="107000" algn="t" rotWithShape="0">
            <a:prstClr val="black">
              <a:alpha val="39000"/>
            </a:prstClr>
          </a:outerShdw>
        </a:effectLst>
      </dgm:spPr>
      <dgm:t>
        <a:bodyPr/>
        <a:lstStyle/>
        <a:p>
          <a:pPr marL="0" lvl="0" indent="0" algn="ctr" defTabSz="800100">
            <a:lnSpc>
              <a:spcPct val="90000"/>
            </a:lnSpc>
            <a:spcBef>
              <a:spcPct val="0"/>
            </a:spcBef>
            <a:spcAft>
              <a:spcPct val="35000"/>
            </a:spcAft>
            <a:buNone/>
          </a:pPr>
          <a:r>
            <a:rPr lang="en-US" sz="1800" b="1" i="0" kern="1200" dirty="0">
              <a:ln/>
              <a:effectLst>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Opportunities for insights &amp; networking </a:t>
          </a:r>
          <a:endParaRPr lang="en-GB" sz="1800" b="1" i="0" kern="1200" dirty="0">
            <a:ln/>
            <a:effectLst>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endParaRPr>
        </a:p>
      </dgm:t>
    </dgm:pt>
    <dgm:pt modelId="{FB0183EC-5C92-FA45-B1C6-FD59FBA36CE1}" type="parTrans" cxnId="{A0999022-4098-7A44-B1D6-91DE59105295}">
      <dgm:prSet/>
      <dgm:spPr/>
      <dgm:t>
        <a:bodyPr/>
        <a:lstStyle/>
        <a:p>
          <a:endParaRPr lang="en-GB">
            <a:ln>
              <a:noFill/>
            </a:ln>
            <a:effectLst>
              <a:outerShdw blurRad="50800" dist="38100" dir="2700000" algn="tl" rotWithShape="0">
                <a:prstClr val="black">
                  <a:alpha val="40000"/>
                </a:prstClr>
              </a:outerShdw>
            </a:effectLst>
          </a:endParaRPr>
        </a:p>
      </dgm:t>
    </dgm:pt>
    <dgm:pt modelId="{E32836F5-545E-D74B-9D7B-4ADFEBED72DB}" type="sibTrans" cxnId="{A0999022-4098-7A44-B1D6-91DE59105295}">
      <dgm:prSet/>
      <dgm:spPr/>
      <dgm:t>
        <a:bodyPr/>
        <a:lstStyle/>
        <a:p>
          <a:endParaRPr lang="en-GB">
            <a:ln>
              <a:noFill/>
            </a:ln>
            <a:effectLst>
              <a:outerShdw blurRad="50800" dist="38100" dir="2700000" algn="tl" rotWithShape="0">
                <a:prstClr val="black">
                  <a:alpha val="40000"/>
                </a:prstClr>
              </a:outerShdw>
            </a:effectLst>
          </a:endParaRPr>
        </a:p>
      </dgm:t>
    </dgm:pt>
    <dgm:pt modelId="{F8E9FE11-8F44-9643-9CDC-980F76EE75CE}">
      <dgm:prSet custT="1"/>
      <dgm:spPr>
        <a:solidFill>
          <a:srgbClr val="2F3093"/>
        </a:solidFill>
        <a:effectLst>
          <a:outerShdw blurRad="114300" dist="25400" dir="5400000" sx="107000" sy="107000" algn="t" rotWithShape="0">
            <a:prstClr val="black">
              <a:alpha val="39000"/>
            </a:prstClr>
          </a:outerShdw>
        </a:effectLst>
      </dgm:spPr>
      <dgm:t>
        <a:bodyPr/>
        <a:lstStyle/>
        <a:p>
          <a:pPr marL="0" lvl="0" indent="0" algn="ctr" defTabSz="800100">
            <a:lnSpc>
              <a:spcPct val="90000"/>
            </a:lnSpc>
            <a:spcBef>
              <a:spcPct val="0"/>
            </a:spcBef>
            <a:spcAft>
              <a:spcPct val="35000"/>
            </a:spcAft>
            <a:buNone/>
          </a:pPr>
          <a:r>
            <a:rPr lang="en-US" sz="1800" b="1" i="0" kern="1200" dirty="0">
              <a:ln/>
              <a:effectLst>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Make sure your voice is heard in government </a:t>
          </a:r>
          <a:endParaRPr lang="en-GB" sz="1800" b="1" i="0" kern="1200" dirty="0">
            <a:ln/>
            <a:effectLst>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endParaRPr>
        </a:p>
      </dgm:t>
    </dgm:pt>
    <dgm:pt modelId="{0A477C96-5380-A54C-BB2C-234E151B2E99}" type="parTrans" cxnId="{F974B040-AB4B-8D44-88C7-C57F5E78B1A2}">
      <dgm:prSet/>
      <dgm:spPr/>
      <dgm:t>
        <a:bodyPr/>
        <a:lstStyle/>
        <a:p>
          <a:endParaRPr lang="en-GB">
            <a:ln>
              <a:noFill/>
            </a:ln>
            <a:effectLst>
              <a:outerShdw blurRad="50800" dist="38100" dir="2700000" algn="tl" rotWithShape="0">
                <a:prstClr val="black">
                  <a:alpha val="40000"/>
                </a:prstClr>
              </a:outerShdw>
            </a:effectLst>
          </a:endParaRPr>
        </a:p>
      </dgm:t>
    </dgm:pt>
    <dgm:pt modelId="{6F38F042-3EF5-D441-800C-6E6C69E0AD7C}" type="sibTrans" cxnId="{F974B040-AB4B-8D44-88C7-C57F5E78B1A2}">
      <dgm:prSet/>
      <dgm:spPr/>
      <dgm:t>
        <a:bodyPr/>
        <a:lstStyle/>
        <a:p>
          <a:endParaRPr lang="en-GB">
            <a:ln>
              <a:noFill/>
            </a:ln>
            <a:effectLst>
              <a:outerShdw blurRad="50800" dist="38100" dir="2700000" algn="tl" rotWithShape="0">
                <a:prstClr val="black">
                  <a:alpha val="40000"/>
                </a:prstClr>
              </a:outerShdw>
            </a:effectLst>
          </a:endParaRPr>
        </a:p>
      </dgm:t>
    </dgm:pt>
    <dgm:pt modelId="{30530876-B7B9-A049-8C93-701FA3CFD3C4}">
      <dgm:prSet custT="1"/>
      <dgm:spPr>
        <a:solidFill>
          <a:srgbClr val="2F3093"/>
        </a:solidFill>
        <a:effectLst>
          <a:outerShdw blurRad="114300" dist="25400" dir="5400000" sx="107000" sy="107000" algn="t" rotWithShape="0">
            <a:prstClr val="black">
              <a:alpha val="39000"/>
            </a:prstClr>
          </a:outerShdw>
        </a:effectLst>
      </dgm:spPr>
      <dgm:t>
        <a:bodyPr/>
        <a:lstStyle/>
        <a:p>
          <a:pPr marL="0" lvl="0" indent="0" algn="ctr" defTabSz="800100">
            <a:lnSpc>
              <a:spcPct val="90000"/>
            </a:lnSpc>
            <a:spcBef>
              <a:spcPct val="0"/>
            </a:spcBef>
            <a:spcAft>
              <a:spcPct val="35000"/>
            </a:spcAft>
            <a:buNone/>
          </a:pPr>
          <a:r>
            <a:rPr lang="en-US" sz="1800" b="1" i="0" kern="1200">
              <a:ln/>
              <a:effectLst>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Be part of our technical sessions that shape industry best practice</a:t>
          </a:r>
          <a:endParaRPr lang="en-GB" sz="1800" b="1" i="0" kern="1200" dirty="0">
            <a:ln/>
            <a:effectLst>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endParaRPr>
        </a:p>
      </dgm:t>
    </dgm:pt>
    <dgm:pt modelId="{8FFC3782-90CC-4D41-9FE2-111742C05B95}" type="parTrans" cxnId="{4ED0A258-D6F0-F44C-917E-641ABF0A435F}">
      <dgm:prSet/>
      <dgm:spPr/>
      <dgm:t>
        <a:bodyPr/>
        <a:lstStyle/>
        <a:p>
          <a:endParaRPr lang="en-GB">
            <a:ln>
              <a:noFill/>
            </a:ln>
            <a:effectLst>
              <a:outerShdw blurRad="50800" dist="38100" dir="2700000" algn="tl" rotWithShape="0">
                <a:prstClr val="black">
                  <a:alpha val="40000"/>
                </a:prstClr>
              </a:outerShdw>
            </a:effectLst>
          </a:endParaRPr>
        </a:p>
      </dgm:t>
    </dgm:pt>
    <dgm:pt modelId="{9D16A383-E23B-2348-95E2-12ADEBF0E038}" type="sibTrans" cxnId="{4ED0A258-D6F0-F44C-917E-641ABF0A435F}">
      <dgm:prSet/>
      <dgm:spPr/>
      <dgm:t>
        <a:bodyPr/>
        <a:lstStyle/>
        <a:p>
          <a:endParaRPr lang="en-GB">
            <a:ln>
              <a:noFill/>
            </a:ln>
            <a:effectLst>
              <a:outerShdw blurRad="50800" dist="38100" dir="2700000" algn="tl" rotWithShape="0">
                <a:prstClr val="black">
                  <a:alpha val="40000"/>
                </a:prstClr>
              </a:outerShdw>
            </a:effectLst>
          </a:endParaRPr>
        </a:p>
      </dgm:t>
    </dgm:pt>
    <dgm:pt modelId="{8F3E8323-4BAC-494C-B255-396F570DACBC}">
      <dgm:prSet custT="1"/>
      <dgm:spPr>
        <a:solidFill>
          <a:srgbClr val="2F3093"/>
        </a:solidFill>
        <a:effectLst>
          <a:outerShdw blurRad="114300" dist="25400" dir="5400000" sx="107000" sy="107000" algn="t" rotWithShape="0">
            <a:prstClr val="black">
              <a:alpha val="39000"/>
            </a:prstClr>
          </a:outerShdw>
        </a:effectLst>
      </dgm:spPr>
      <dgm:t>
        <a:bodyPr/>
        <a:lstStyle/>
        <a:p>
          <a:pPr marL="0" lvl="0" indent="0" algn="ctr" defTabSz="800100">
            <a:lnSpc>
              <a:spcPct val="90000"/>
            </a:lnSpc>
            <a:spcBef>
              <a:spcPct val="0"/>
            </a:spcBef>
            <a:spcAft>
              <a:spcPct val="35000"/>
            </a:spcAft>
            <a:buNone/>
          </a:pPr>
          <a:r>
            <a:rPr lang="en-US" sz="1800" b="1" i="0" kern="1200">
              <a:ln/>
              <a:effectLst>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Subscriptions to the most relevant publications for the food-to-go sector</a:t>
          </a:r>
          <a:endParaRPr lang="en-GB" sz="1800" b="1" i="0" kern="1200" dirty="0">
            <a:ln/>
            <a:effectLst>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endParaRPr>
        </a:p>
      </dgm:t>
    </dgm:pt>
    <dgm:pt modelId="{72421EBE-F89F-7149-ADA9-6E4253F54C00}" type="parTrans" cxnId="{BD2BA50A-2C5C-0840-AAC0-6274C9372A2A}">
      <dgm:prSet/>
      <dgm:spPr/>
      <dgm:t>
        <a:bodyPr/>
        <a:lstStyle/>
        <a:p>
          <a:endParaRPr lang="en-GB">
            <a:ln>
              <a:noFill/>
            </a:ln>
            <a:effectLst>
              <a:outerShdw blurRad="50800" dist="38100" dir="2700000" algn="tl" rotWithShape="0">
                <a:prstClr val="black">
                  <a:alpha val="40000"/>
                </a:prstClr>
              </a:outerShdw>
            </a:effectLst>
          </a:endParaRPr>
        </a:p>
      </dgm:t>
    </dgm:pt>
    <dgm:pt modelId="{36A90958-53F9-2142-A9B1-1390A97CF11E}" type="sibTrans" cxnId="{BD2BA50A-2C5C-0840-AAC0-6274C9372A2A}">
      <dgm:prSet/>
      <dgm:spPr/>
      <dgm:t>
        <a:bodyPr/>
        <a:lstStyle/>
        <a:p>
          <a:endParaRPr lang="en-GB">
            <a:ln>
              <a:noFill/>
            </a:ln>
            <a:effectLst>
              <a:outerShdw blurRad="50800" dist="38100" dir="2700000" algn="tl" rotWithShape="0">
                <a:prstClr val="black">
                  <a:alpha val="40000"/>
                </a:prstClr>
              </a:outerShdw>
            </a:effectLst>
          </a:endParaRPr>
        </a:p>
      </dgm:t>
    </dgm:pt>
    <dgm:pt modelId="{FC1F54D3-A8E3-4A42-A388-642AA5F55563}">
      <dgm:prSet custT="1"/>
      <dgm:spPr>
        <a:solidFill>
          <a:srgbClr val="2F3093"/>
        </a:solidFill>
        <a:effectLst>
          <a:outerShdw blurRad="114300" dist="25400" dir="5400000" sx="107000" sy="107000" algn="t" rotWithShape="0">
            <a:prstClr val="black">
              <a:alpha val="39000"/>
            </a:prstClr>
          </a:outerShdw>
        </a:effectLst>
      </dgm:spPr>
      <dgm:t>
        <a:bodyPr/>
        <a:lstStyle/>
        <a:p>
          <a:pPr marL="0" lvl="0" indent="0" algn="ctr" defTabSz="800100">
            <a:lnSpc>
              <a:spcPct val="90000"/>
            </a:lnSpc>
            <a:spcBef>
              <a:spcPct val="0"/>
            </a:spcBef>
            <a:spcAft>
              <a:spcPct val="35000"/>
            </a:spcAft>
            <a:buNone/>
          </a:pPr>
          <a:r>
            <a:rPr lang="en-US" sz="1800" b="1" i="0" kern="1200">
              <a:ln/>
              <a:effectLst>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Stay informed and up to date around issues that impact how you do business</a:t>
          </a:r>
          <a:endParaRPr lang="en-GB" sz="1800" b="1" i="0" kern="1200" dirty="0">
            <a:ln/>
            <a:effectLst>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endParaRPr>
        </a:p>
      </dgm:t>
    </dgm:pt>
    <dgm:pt modelId="{5212A18F-8412-794E-A66E-D69C7A7818A4}" type="parTrans" cxnId="{19951E47-F0D6-424A-B2F2-0A9D27600C5D}">
      <dgm:prSet/>
      <dgm:spPr/>
      <dgm:t>
        <a:bodyPr/>
        <a:lstStyle/>
        <a:p>
          <a:endParaRPr lang="en-GB">
            <a:ln>
              <a:noFill/>
            </a:ln>
            <a:effectLst>
              <a:outerShdw blurRad="50800" dist="38100" dir="2700000" algn="tl" rotWithShape="0">
                <a:prstClr val="black">
                  <a:alpha val="40000"/>
                </a:prstClr>
              </a:outerShdw>
            </a:effectLst>
          </a:endParaRPr>
        </a:p>
      </dgm:t>
    </dgm:pt>
    <dgm:pt modelId="{4CD8C32E-452B-264F-B2BD-D216E86A5F5C}" type="sibTrans" cxnId="{19951E47-F0D6-424A-B2F2-0A9D27600C5D}">
      <dgm:prSet/>
      <dgm:spPr/>
      <dgm:t>
        <a:bodyPr/>
        <a:lstStyle/>
        <a:p>
          <a:endParaRPr lang="en-GB">
            <a:ln>
              <a:noFill/>
            </a:ln>
            <a:effectLst>
              <a:outerShdw blurRad="50800" dist="38100" dir="2700000" algn="tl" rotWithShape="0">
                <a:prstClr val="black">
                  <a:alpha val="40000"/>
                </a:prstClr>
              </a:outerShdw>
            </a:effectLst>
          </a:endParaRPr>
        </a:p>
      </dgm:t>
    </dgm:pt>
    <dgm:pt modelId="{4C6BBCD5-059C-954A-AF3F-CFDE7D184011}">
      <dgm:prSet custT="1"/>
      <dgm:spPr>
        <a:solidFill>
          <a:srgbClr val="2F3093"/>
        </a:solidFill>
        <a:effectLst>
          <a:outerShdw blurRad="114300" dist="25400" dir="5400000" sx="107000" sy="107000" algn="t" rotWithShape="0">
            <a:prstClr val="black">
              <a:alpha val="39000"/>
            </a:prstClr>
          </a:outerShdw>
        </a:effectLst>
      </dgm:spPr>
      <dgm:t>
        <a:bodyPr/>
        <a:lstStyle/>
        <a:p>
          <a:pPr marL="0" lvl="0" indent="0" algn="ctr" defTabSz="800100">
            <a:lnSpc>
              <a:spcPct val="90000"/>
            </a:lnSpc>
            <a:spcBef>
              <a:spcPct val="0"/>
            </a:spcBef>
            <a:spcAft>
              <a:spcPct val="35000"/>
            </a:spcAft>
            <a:buNone/>
          </a:pPr>
          <a:r>
            <a:rPr lang="en-US" sz="1800" b="1" i="0" kern="1200">
              <a:ln/>
              <a:effectLst>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Save money on The Sammies</a:t>
          </a:r>
          <a:endParaRPr lang="en-GB" sz="1800" b="1" i="0" kern="1200" dirty="0">
            <a:ln/>
            <a:effectLst>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endParaRPr>
        </a:p>
      </dgm:t>
    </dgm:pt>
    <dgm:pt modelId="{6681DDF4-4257-C045-97AF-8B77493127AC}" type="parTrans" cxnId="{24F9D25D-4583-1D40-9883-92856555306F}">
      <dgm:prSet/>
      <dgm:spPr/>
      <dgm:t>
        <a:bodyPr/>
        <a:lstStyle/>
        <a:p>
          <a:endParaRPr lang="en-GB">
            <a:ln>
              <a:noFill/>
            </a:ln>
            <a:effectLst>
              <a:outerShdw blurRad="50800" dist="38100" dir="2700000" algn="tl" rotWithShape="0">
                <a:prstClr val="black">
                  <a:alpha val="40000"/>
                </a:prstClr>
              </a:outerShdw>
            </a:effectLst>
          </a:endParaRPr>
        </a:p>
      </dgm:t>
    </dgm:pt>
    <dgm:pt modelId="{DA6C5A1D-8CD3-EA4A-B04B-6650EE79161B}" type="sibTrans" cxnId="{24F9D25D-4583-1D40-9883-92856555306F}">
      <dgm:prSet/>
      <dgm:spPr/>
      <dgm:t>
        <a:bodyPr/>
        <a:lstStyle/>
        <a:p>
          <a:endParaRPr lang="en-GB">
            <a:ln>
              <a:noFill/>
            </a:ln>
            <a:effectLst>
              <a:outerShdw blurRad="50800" dist="38100" dir="2700000" algn="tl" rotWithShape="0">
                <a:prstClr val="black">
                  <a:alpha val="40000"/>
                </a:prstClr>
              </a:outerShdw>
            </a:effectLst>
          </a:endParaRPr>
        </a:p>
      </dgm:t>
    </dgm:pt>
    <dgm:pt modelId="{EA4D3DD5-964E-D643-B77B-82AAFB87954A}">
      <dgm:prSet custT="1"/>
      <dgm:spPr>
        <a:solidFill>
          <a:srgbClr val="2F3093"/>
        </a:solidFill>
        <a:effectLst>
          <a:outerShdw blurRad="114300" dist="25400" dir="5400000" sx="107000" sy="107000" algn="t" rotWithShape="0">
            <a:prstClr val="black">
              <a:alpha val="39000"/>
            </a:prstClr>
          </a:outerShdw>
        </a:effectLst>
      </dgm:spPr>
      <dgm:t>
        <a:bodyPr/>
        <a:lstStyle/>
        <a:p>
          <a:pPr marL="0" lvl="0" indent="0" algn="ctr" defTabSz="800100">
            <a:lnSpc>
              <a:spcPct val="90000"/>
            </a:lnSpc>
            <a:spcBef>
              <a:spcPct val="0"/>
            </a:spcBef>
            <a:spcAft>
              <a:spcPct val="35000"/>
            </a:spcAft>
            <a:buNone/>
          </a:pPr>
          <a:r>
            <a:rPr lang="en-US" sz="1800" b="1" i="0" kern="1200">
              <a:ln/>
              <a:effectLst>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Co-marketing opportunities, &amp; the chance to position yourself at the heart of the industry</a:t>
          </a:r>
          <a:endParaRPr lang="en-GB" sz="1800" b="1" i="0" kern="1200" dirty="0">
            <a:ln/>
            <a:effectLst>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endParaRPr>
        </a:p>
      </dgm:t>
    </dgm:pt>
    <dgm:pt modelId="{6F713B9D-3517-6C4B-9519-22DCA7BC6A77}" type="parTrans" cxnId="{156FB156-CB68-AC43-8969-1CBAC29D2C12}">
      <dgm:prSet/>
      <dgm:spPr/>
      <dgm:t>
        <a:bodyPr/>
        <a:lstStyle/>
        <a:p>
          <a:endParaRPr lang="en-GB">
            <a:ln>
              <a:noFill/>
            </a:ln>
            <a:effectLst>
              <a:outerShdw blurRad="50800" dist="38100" dir="2700000" algn="tl" rotWithShape="0">
                <a:prstClr val="black">
                  <a:alpha val="40000"/>
                </a:prstClr>
              </a:outerShdw>
            </a:effectLst>
          </a:endParaRPr>
        </a:p>
      </dgm:t>
    </dgm:pt>
    <dgm:pt modelId="{0A3CE12C-8F80-154F-8F75-E4D53A4C90FF}" type="sibTrans" cxnId="{156FB156-CB68-AC43-8969-1CBAC29D2C12}">
      <dgm:prSet/>
      <dgm:spPr/>
      <dgm:t>
        <a:bodyPr/>
        <a:lstStyle/>
        <a:p>
          <a:endParaRPr lang="en-GB">
            <a:ln>
              <a:noFill/>
            </a:ln>
            <a:effectLst>
              <a:outerShdw blurRad="50800" dist="38100" dir="2700000" algn="tl" rotWithShape="0">
                <a:prstClr val="black">
                  <a:alpha val="40000"/>
                </a:prstClr>
              </a:outerShdw>
            </a:effectLst>
          </a:endParaRPr>
        </a:p>
      </dgm:t>
    </dgm:pt>
    <dgm:pt modelId="{4251D007-6EEE-FB45-98B2-D6391DCE0867}">
      <dgm:prSet custT="1"/>
      <dgm:spPr>
        <a:solidFill>
          <a:srgbClr val="2F3093"/>
        </a:solidFill>
        <a:effectLst>
          <a:outerShdw blurRad="114300" dist="25400" dir="5400000" sx="107000" sy="107000" algn="t" rotWithShape="0">
            <a:prstClr val="black">
              <a:alpha val="39000"/>
            </a:prstClr>
          </a:outerShdw>
        </a:effectLst>
      </dgm:spPr>
      <dgm:t>
        <a:bodyPr/>
        <a:lstStyle/>
        <a:p>
          <a:pPr marL="0" lvl="0" indent="0" algn="ctr" defTabSz="800100">
            <a:lnSpc>
              <a:spcPct val="90000"/>
            </a:lnSpc>
            <a:spcBef>
              <a:spcPct val="0"/>
            </a:spcBef>
            <a:spcAft>
              <a:spcPct val="35000"/>
            </a:spcAft>
            <a:buNone/>
          </a:pPr>
          <a:r>
            <a:rPr lang="en-US" sz="1800" b="1" i="0" kern="1200" dirty="0">
              <a:ln/>
              <a:effectLst>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Discounts on Insurance and other services</a:t>
          </a:r>
          <a:endParaRPr lang="en-GB" sz="1800" b="1" i="0" kern="1200" dirty="0">
            <a:ln/>
            <a:effectLst>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endParaRPr>
        </a:p>
      </dgm:t>
    </dgm:pt>
    <dgm:pt modelId="{065AD8AE-A775-A147-A3B7-C59A154135DB}" type="parTrans" cxnId="{E2996269-BD5B-4145-BCA6-EDA02DCA2BBD}">
      <dgm:prSet/>
      <dgm:spPr/>
      <dgm:t>
        <a:bodyPr/>
        <a:lstStyle/>
        <a:p>
          <a:endParaRPr lang="en-GB">
            <a:ln>
              <a:noFill/>
            </a:ln>
            <a:effectLst>
              <a:outerShdw blurRad="50800" dist="38100" dir="2700000" algn="tl" rotWithShape="0">
                <a:prstClr val="black">
                  <a:alpha val="40000"/>
                </a:prstClr>
              </a:outerShdw>
            </a:effectLst>
          </a:endParaRPr>
        </a:p>
      </dgm:t>
    </dgm:pt>
    <dgm:pt modelId="{A9160AA8-474C-E34F-9A6D-A49EAE9B5E75}" type="sibTrans" cxnId="{E2996269-BD5B-4145-BCA6-EDA02DCA2BBD}">
      <dgm:prSet/>
      <dgm:spPr/>
      <dgm:t>
        <a:bodyPr/>
        <a:lstStyle/>
        <a:p>
          <a:endParaRPr lang="en-GB">
            <a:ln>
              <a:noFill/>
            </a:ln>
            <a:effectLst>
              <a:outerShdw blurRad="50800" dist="38100" dir="2700000" algn="tl" rotWithShape="0">
                <a:prstClr val="black">
                  <a:alpha val="40000"/>
                </a:prstClr>
              </a:outerShdw>
            </a:effectLst>
          </a:endParaRPr>
        </a:p>
      </dgm:t>
    </dgm:pt>
    <dgm:pt modelId="{BC1CFAA4-4758-634E-AE2C-E5E83BE8816E}" type="pres">
      <dgm:prSet presAssocID="{5F047B4B-F4F5-CD4D-99DA-D1B5163A2526}" presName="diagram" presStyleCnt="0">
        <dgm:presLayoutVars>
          <dgm:dir/>
          <dgm:resizeHandles val="exact"/>
        </dgm:presLayoutVars>
      </dgm:prSet>
      <dgm:spPr/>
    </dgm:pt>
    <dgm:pt modelId="{71448CDF-3FE8-4D4D-9304-C1D363465FC9}" type="pres">
      <dgm:prSet presAssocID="{2A7E38A3-1EE0-604E-B899-B05E0B067CE3}" presName="node" presStyleLbl="node1" presStyleIdx="0" presStyleCnt="9">
        <dgm:presLayoutVars>
          <dgm:bulletEnabled val="1"/>
        </dgm:presLayoutVars>
      </dgm:prSet>
      <dgm:spPr/>
    </dgm:pt>
    <dgm:pt modelId="{3AF41EA9-752F-014B-84A6-950BEF809E9C}" type="pres">
      <dgm:prSet presAssocID="{0BFCF284-65AC-C54B-BC9B-45B2A8E8B4CD}" presName="sibTrans" presStyleCnt="0"/>
      <dgm:spPr/>
    </dgm:pt>
    <dgm:pt modelId="{397CFCBF-C345-6042-A57B-6C6459B68009}" type="pres">
      <dgm:prSet presAssocID="{F8E9FE11-8F44-9643-9CDC-980F76EE75CE}" presName="node" presStyleLbl="node1" presStyleIdx="1" presStyleCnt="9">
        <dgm:presLayoutVars>
          <dgm:bulletEnabled val="1"/>
        </dgm:presLayoutVars>
      </dgm:prSet>
      <dgm:spPr/>
    </dgm:pt>
    <dgm:pt modelId="{4C6A1155-C3F9-114D-B587-840E33BE967E}" type="pres">
      <dgm:prSet presAssocID="{6F38F042-3EF5-D441-800C-6E6C69E0AD7C}" presName="sibTrans" presStyleCnt="0"/>
      <dgm:spPr/>
    </dgm:pt>
    <dgm:pt modelId="{F2A9C8DB-6D7A-A84D-99C2-A9DEC4153FCB}" type="pres">
      <dgm:prSet presAssocID="{9A3D03C2-B1B3-F843-88DD-66426723536F}" presName="node" presStyleLbl="node1" presStyleIdx="2" presStyleCnt="9">
        <dgm:presLayoutVars>
          <dgm:bulletEnabled val="1"/>
        </dgm:presLayoutVars>
      </dgm:prSet>
      <dgm:spPr/>
    </dgm:pt>
    <dgm:pt modelId="{7BFBCA3C-71AF-2749-8C6C-BC8D2365FADD}" type="pres">
      <dgm:prSet presAssocID="{E32836F5-545E-D74B-9D7B-4ADFEBED72DB}" presName="sibTrans" presStyleCnt="0"/>
      <dgm:spPr/>
    </dgm:pt>
    <dgm:pt modelId="{CD19D503-8BA6-404D-BA1C-5DE7E7BE77A3}" type="pres">
      <dgm:prSet presAssocID="{30530876-B7B9-A049-8C93-701FA3CFD3C4}" presName="node" presStyleLbl="node1" presStyleIdx="3" presStyleCnt="9">
        <dgm:presLayoutVars>
          <dgm:bulletEnabled val="1"/>
        </dgm:presLayoutVars>
      </dgm:prSet>
      <dgm:spPr/>
    </dgm:pt>
    <dgm:pt modelId="{B94EF675-4846-B344-86CA-50E7A53821A9}" type="pres">
      <dgm:prSet presAssocID="{9D16A383-E23B-2348-95E2-12ADEBF0E038}" presName="sibTrans" presStyleCnt="0"/>
      <dgm:spPr/>
    </dgm:pt>
    <dgm:pt modelId="{D1B1905B-C5FD-9F44-989C-384D83C595F7}" type="pres">
      <dgm:prSet presAssocID="{8F3E8323-4BAC-494C-B255-396F570DACBC}" presName="node" presStyleLbl="node1" presStyleIdx="4" presStyleCnt="9">
        <dgm:presLayoutVars>
          <dgm:bulletEnabled val="1"/>
        </dgm:presLayoutVars>
      </dgm:prSet>
      <dgm:spPr/>
    </dgm:pt>
    <dgm:pt modelId="{C6F717BC-D556-E542-9B20-47225B6793BF}" type="pres">
      <dgm:prSet presAssocID="{36A90958-53F9-2142-A9B1-1390A97CF11E}" presName="sibTrans" presStyleCnt="0"/>
      <dgm:spPr/>
    </dgm:pt>
    <dgm:pt modelId="{05853413-840F-AB42-BCB4-E096565DF038}" type="pres">
      <dgm:prSet presAssocID="{FC1F54D3-A8E3-4A42-A388-642AA5F55563}" presName="node" presStyleLbl="node1" presStyleIdx="5" presStyleCnt="9">
        <dgm:presLayoutVars>
          <dgm:bulletEnabled val="1"/>
        </dgm:presLayoutVars>
      </dgm:prSet>
      <dgm:spPr/>
    </dgm:pt>
    <dgm:pt modelId="{DE965F2A-A310-2248-8308-FC811F735177}" type="pres">
      <dgm:prSet presAssocID="{4CD8C32E-452B-264F-B2BD-D216E86A5F5C}" presName="sibTrans" presStyleCnt="0"/>
      <dgm:spPr/>
    </dgm:pt>
    <dgm:pt modelId="{BA8BADDD-00F5-AD45-B789-3FF512220180}" type="pres">
      <dgm:prSet presAssocID="{4C6BBCD5-059C-954A-AF3F-CFDE7D184011}" presName="node" presStyleLbl="node1" presStyleIdx="6" presStyleCnt="9">
        <dgm:presLayoutVars>
          <dgm:bulletEnabled val="1"/>
        </dgm:presLayoutVars>
      </dgm:prSet>
      <dgm:spPr/>
    </dgm:pt>
    <dgm:pt modelId="{F45DD79D-FC66-DB4F-91A6-BD630432E41D}" type="pres">
      <dgm:prSet presAssocID="{DA6C5A1D-8CD3-EA4A-B04B-6650EE79161B}" presName="sibTrans" presStyleCnt="0"/>
      <dgm:spPr/>
    </dgm:pt>
    <dgm:pt modelId="{F7CF8A6A-FA17-F34E-84CD-F362A1BFFDB7}" type="pres">
      <dgm:prSet presAssocID="{EA4D3DD5-964E-D643-B77B-82AAFB87954A}" presName="node" presStyleLbl="node1" presStyleIdx="7" presStyleCnt="9">
        <dgm:presLayoutVars>
          <dgm:bulletEnabled val="1"/>
        </dgm:presLayoutVars>
      </dgm:prSet>
      <dgm:spPr/>
    </dgm:pt>
    <dgm:pt modelId="{18A75CAD-522F-754B-9576-D4A0ADC3A298}" type="pres">
      <dgm:prSet presAssocID="{0A3CE12C-8F80-154F-8F75-E4D53A4C90FF}" presName="sibTrans" presStyleCnt="0"/>
      <dgm:spPr/>
    </dgm:pt>
    <dgm:pt modelId="{7EBA85FC-55FF-BF41-8415-444539F56849}" type="pres">
      <dgm:prSet presAssocID="{4251D007-6EEE-FB45-98B2-D6391DCE0867}" presName="node" presStyleLbl="node1" presStyleIdx="8" presStyleCnt="9">
        <dgm:presLayoutVars>
          <dgm:bulletEnabled val="1"/>
        </dgm:presLayoutVars>
      </dgm:prSet>
      <dgm:spPr/>
    </dgm:pt>
  </dgm:ptLst>
  <dgm:cxnLst>
    <dgm:cxn modelId="{BD2BA50A-2C5C-0840-AAC0-6274C9372A2A}" srcId="{5F047B4B-F4F5-CD4D-99DA-D1B5163A2526}" destId="{8F3E8323-4BAC-494C-B255-396F570DACBC}" srcOrd="4" destOrd="0" parTransId="{72421EBE-F89F-7149-ADA9-6E4253F54C00}" sibTransId="{36A90958-53F9-2142-A9B1-1390A97CF11E}"/>
    <dgm:cxn modelId="{A0999022-4098-7A44-B1D6-91DE59105295}" srcId="{5F047B4B-F4F5-CD4D-99DA-D1B5163A2526}" destId="{9A3D03C2-B1B3-F843-88DD-66426723536F}" srcOrd="2" destOrd="0" parTransId="{FB0183EC-5C92-FA45-B1C6-FD59FBA36CE1}" sibTransId="{E32836F5-545E-D74B-9D7B-4ADFEBED72DB}"/>
    <dgm:cxn modelId="{1E669E34-8FEA-A548-B382-9E4B6E1C5C41}" type="presOf" srcId="{2A7E38A3-1EE0-604E-B899-B05E0B067CE3}" destId="{71448CDF-3FE8-4D4D-9304-C1D363465FC9}" srcOrd="0" destOrd="0" presId="urn:microsoft.com/office/officeart/2005/8/layout/default"/>
    <dgm:cxn modelId="{F974B040-AB4B-8D44-88C7-C57F5E78B1A2}" srcId="{5F047B4B-F4F5-CD4D-99DA-D1B5163A2526}" destId="{F8E9FE11-8F44-9643-9CDC-980F76EE75CE}" srcOrd="1" destOrd="0" parTransId="{0A477C96-5380-A54C-BB2C-234E151B2E99}" sibTransId="{6F38F042-3EF5-D441-800C-6E6C69E0AD7C}"/>
    <dgm:cxn modelId="{FFA5AF42-8C05-4B4B-93A9-7825FDC841A7}" type="presOf" srcId="{F8E9FE11-8F44-9643-9CDC-980F76EE75CE}" destId="{397CFCBF-C345-6042-A57B-6C6459B68009}" srcOrd="0" destOrd="0" presId="urn:microsoft.com/office/officeart/2005/8/layout/default"/>
    <dgm:cxn modelId="{19951E47-F0D6-424A-B2F2-0A9D27600C5D}" srcId="{5F047B4B-F4F5-CD4D-99DA-D1B5163A2526}" destId="{FC1F54D3-A8E3-4A42-A388-642AA5F55563}" srcOrd="5" destOrd="0" parTransId="{5212A18F-8412-794E-A66E-D69C7A7818A4}" sibTransId="{4CD8C32E-452B-264F-B2BD-D216E86A5F5C}"/>
    <dgm:cxn modelId="{7B56BF51-D5F8-9A4F-8946-E7200E76FF14}" type="presOf" srcId="{EA4D3DD5-964E-D643-B77B-82AAFB87954A}" destId="{F7CF8A6A-FA17-F34E-84CD-F362A1BFFDB7}" srcOrd="0" destOrd="0" presId="urn:microsoft.com/office/officeart/2005/8/layout/default"/>
    <dgm:cxn modelId="{156FB156-CB68-AC43-8969-1CBAC29D2C12}" srcId="{5F047B4B-F4F5-CD4D-99DA-D1B5163A2526}" destId="{EA4D3DD5-964E-D643-B77B-82AAFB87954A}" srcOrd="7" destOrd="0" parTransId="{6F713B9D-3517-6C4B-9519-22DCA7BC6A77}" sibTransId="{0A3CE12C-8F80-154F-8F75-E4D53A4C90FF}"/>
    <dgm:cxn modelId="{9AC30458-967B-234A-8664-E3750B2CD591}" type="presOf" srcId="{8F3E8323-4BAC-494C-B255-396F570DACBC}" destId="{D1B1905B-C5FD-9F44-989C-384D83C595F7}" srcOrd="0" destOrd="0" presId="urn:microsoft.com/office/officeart/2005/8/layout/default"/>
    <dgm:cxn modelId="{4ED0A258-D6F0-F44C-917E-641ABF0A435F}" srcId="{5F047B4B-F4F5-CD4D-99DA-D1B5163A2526}" destId="{30530876-B7B9-A049-8C93-701FA3CFD3C4}" srcOrd="3" destOrd="0" parTransId="{8FFC3782-90CC-4D41-9FE2-111742C05B95}" sibTransId="{9D16A383-E23B-2348-95E2-12ADEBF0E038}"/>
    <dgm:cxn modelId="{238F8A5A-94E9-4940-9376-C1F299EC5678}" type="presOf" srcId="{9A3D03C2-B1B3-F843-88DD-66426723536F}" destId="{F2A9C8DB-6D7A-A84D-99C2-A9DEC4153FCB}" srcOrd="0" destOrd="0" presId="urn:microsoft.com/office/officeart/2005/8/layout/default"/>
    <dgm:cxn modelId="{24F9D25D-4583-1D40-9883-92856555306F}" srcId="{5F047B4B-F4F5-CD4D-99DA-D1B5163A2526}" destId="{4C6BBCD5-059C-954A-AF3F-CFDE7D184011}" srcOrd="6" destOrd="0" parTransId="{6681DDF4-4257-C045-97AF-8B77493127AC}" sibTransId="{DA6C5A1D-8CD3-EA4A-B04B-6650EE79161B}"/>
    <dgm:cxn modelId="{E2996269-BD5B-4145-BCA6-EDA02DCA2BBD}" srcId="{5F047B4B-F4F5-CD4D-99DA-D1B5163A2526}" destId="{4251D007-6EEE-FB45-98B2-D6391DCE0867}" srcOrd="8" destOrd="0" parTransId="{065AD8AE-A775-A147-A3B7-C59A154135DB}" sibTransId="{A9160AA8-474C-E34F-9A6D-A49EAE9B5E75}"/>
    <dgm:cxn modelId="{82E4C16E-CE7C-814C-BED7-A802A4F2104F}" srcId="{5F047B4B-F4F5-CD4D-99DA-D1B5163A2526}" destId="{2A7E38A3-1EE0-604E-B899-B05E0B067CE3}" srcOrd="0" destOrd="0" parTransId="{7A7C4F83-7FD7-F54D-BB40-7921DC52EF8D}" sibTransId="{0BFCF284-65AC-C54B-BC9B-45B2A8E8B4CD}"/>
    <dgm:cxn modelId="{3E272685-8A14-6D4C-9C91-A34F35FE11D8}" type="presOf" srcId="{5F047B4B-F4F5-CD4D-99DA-D1B5163A2526}" destId="{BC1CFAA4-4758-634E-AE2C-E5E83BE8816E}" srcOrd="0" destOrd="0" presId="urn:microsoft.com/office/officeart/2005/8/layout/default"/>
    <dgm:cxn modelId="{F6D7CE99-91A1-D446-9055-658793109DE0}" type="presOf" srcId="{30530876-B7B9-A049-8C93-701FA3CFD3C4}" destId="{CD19D503-8BA6-404D-BA1C-5DE7E7BE77A3}" srcOrd="0" destOrd="0" presId="urn:microsoft.com/office/officeart/2005/8/layout/default"/>
    <dgm:cxn modelId="{B804F4BE-7C7E-8E4C-925C-80FF26C045A8}" type="presOf" srcId="{4251D007-6EEE-FB45-98B2-D6391DCE0867}" destId="{7EBA85FC-55FF-BF41-8415-444539F56849}" srcOrd="0" destOrd="0" presId="urn:microsoft.com/office/officeart/2005/8/layout/default"/>
    <dgm:cxn modelId="{627AD9DD-C07F-7742-BC27-4A29D3601880}" type="presOf" srcId="{FC1F54D3-A8E3-4A42-A388-642AA5F55563}" destId="{05853413-840F-AB42-BCB4-E096565DF038}" srcOrd="0" destOrd="0" presId="urn:microsoft.com/office/officeart/2005/8/layout/default"/>
    <dgm:cxn modelId="{5725F7F1-F65C-0F4E-8CC1-02AD253C14F1}" type="presOf" srcId="{4C6BBCD5-059C-954A-AF3F-CFDE7D184011}" destId="{BA8BADDD-00F5-AD45-B789-3FF512220180}" srcOrd="0" destOrd="0" presId="urn:microsoft.com/office/officeart/2005/8/layout/default"/>
    <dgm:cxn modelId="{5107C788-31D8-7340-BF9B-125D4BF51B82}" type="presParOf" srcId="{BC1CFAA4-4758-634E-AE2C-E5E83BE8816E}" destId="{71448CDF-3FE8-4D4D-9304-C1D363465FC9}" srcOrd="0" destOrd="0" presId="urn:microsoft.com/office/officeart/2005/8/layout/default"/>
    <dgm:cxn modelId="{C499E3A8-4CC6-2940-8C52-A94154367E47}" type="presParOf" srcId="{BC1CFAA4-4758-634E-AE2C-E5E83BE8816E}" destId="{3AF41EA9-752F-014B-84A6-950BEF809E9C}" srcOrd="1" destOrd="0" presId="urn:microsoft.com/office/officeart/2005/8/layout/default"/>
    <dgm:cxn modelId="{D15F6BE7-B1D1-B040-983C-A277D8C9D61A}" type="presParOf" srcId="{BC1CFAA4-4758-634E-AE2C-E5E83BE8816E}" destId="{397CFCBF-C345-6042-A57B-6C6459B68009}" srcOrd="2" destOrd="0" presId="urn:microsoft.com/office/officeart/2005/8/layout/default"/>
    <dgm:cxn modelId="{3C9EDA8F-935A-A648-880B-C82907D3070A}" type="presParOf" srcId="{BC1CFAA4-4758-634E-AE2C-E5E83BE8816E}" destId="{4C6A1155-C3F9-114D-B587-840E33BE967E}" srcOrd="3" destOrd="0" presId="urn:microsoft.com/office/officeart/2005/8/layout/default"/>
    <dgm:cxn modelId="{5B759E50-0EB1-7F44-A89F-83A2F8B731F0}" type="presParOf" srcId="{BC1CFAA4-4758-634E-AE2C-E5E83BE8816E}" destId="{F2A9C8DB-6D7A-A84D-99C2-A9DEC4153FCB}" srcOrd="4" destOrd="0" presId="urn:microsoft.com/office/officeart/2005/8/layout/default"/>
    <dgm:cxn modelId="{F5F7C6CA-FFC2-CD41-B0F1-E914CB172500}" type="presParOf" srcId="{BC1CFAA4-4758-634E-AE2C-E5E83BE8816E}" destId="{7BFBCA3C-71AF-2749-8C6C-BC8D2365FADD}" srcOrd="5" destOrd="0" presId="urn:microsoft.com/office/officeart/2005/8/layout/default"/>
    <dgm:cxn modelId="{A1FA8860-C096-C144-8606-3FC7E84D9C00}" type="presParOf" srcId="{BC1CFAA4-4758-634E-AE2C-E5E83BE8816E}" destId="{CD19D503-8BA6-404D-BA1C-5DE7E7BE77A3}" srcOrd="6" destOrd="0" presId="urn:microsoft.com/office/officeart/2005/8/layout/default"/>
    <dgm:cxn modelId="{896F926C-5E12-5645-8AA2-8FCCF6E768A9}" type="presParOf" srcId="{BC1CFAA4-4758-634E-AE2C-E5E83BE8816E}" destId="{B94EF675-4846-B344-86CA-50E7A53821A9}" srcOrd="7" destOrd="0" presId="urn:microsoft.com/office/officeart/2005/8/layout/default"/>
    <dgm:cxn modelId="{3C8C2984-551A-A349-B1AF-914BA141508E}" type="presParOf" srcId="{BC1CFAA4-4758-634E-AE2C-E5E83BE8816E}" destId="{D1B1905B-C5FD-9F44-989C-384D83C595F7}" srcOrd="8" destOrd="0" presId="urn:microsoft.com/office/officeart/2005/8/layout/default"/>
    <dgm:cxn modelId="{E2C9450D-32C6-5241-B968-0CC95CBB40B3}" type="presParOf" srcId="{BC1CFAA4-4758-634E-AE2C-E5E83BE8816E}" destId="{C6F717BC-D556-E542-9B20-47225B6793BF}" srcOrd="9" destOrd="0" presId="urn:microsoft.com/office/officeart/2005/8/layout/default"/>
    <dgm:cxn modelId="{8947F034-5ACF-C74E-877A-C774D634806F}" type="presParOf" srcId="{BC1CFAA4-4758-634E-AE2C-E5E83BE8816E}" destId="{05853413-840F-AB42-BCB4-E096565DF038}" srcOrd="10" destOrd="0" presId="urn:microsoft.com/office/officeart/2005/8/layout/default"/>
    <dgm:cxn modelId="{FCF799E3-95CA-CA4E-869E-9839A95A942F}" type="presParOf" srcId="{BC1CFAA4-4758-634E-AE2C-E5E83BE8816E}" destId="{DE965F2A-A310-2248-8308-FC811F735177}" srcOrd="11" destOrd="0" presId="urn:microsoft.com/office/officeart/2005/8/layout/default"/>
    <dgm:cxn modelId="{B3064FE8-9DB8-9445-A06B-063916B96DDB}" type="presParOf" srcId="{BC1CFAA4-4758-634E-AE2C-E5E83BE8816E}" destId="{BA8BADDD-00F5-AD45-B789-3FF512220180}" srcOrd="12" destOrd="0" presId="urn:microsoft.com/office/officeart/2005/8/layout/default"/>
    <dgm:cxn modelId="{E8E86AD3-6E93-A144-BDA8-7FA448DEB871}" type="presParOf" srcId="{BC1CFAA4-4758-634E-AE2C-E5E83BE8816E}" destId="{F45DD79D-FC66-DB4F-91A6-BD630432E41D}" srcOrd="13" destOrd="0" presId="urn:microsoft.com/office/officeart/2005/8/layout/default"/>
    <dgm:cxn modelId="{E0C5CDEB-4415-1C47-95E3-301923BA59F4}" type="presParOf" srcId="{BC1CFAA4-4758-634E-AE2C-E5E83BE8816E}" destId="{F7CF8A6A-FA17-F34E-84CD-F362A1BFFDB7}" srcOrd="14" destOrd="0" presId="urn:microsoft.com/office/officeart/2005/8/layout/default"/>
    <dgm:cxn modelId="{96A80974-69D6-EF46-9F34-AF58325375DF}" type="presParOf" srcId="{BC1CFAA4-4758-634E-AE2C-E5E83BE8816E}" destId="{18A75CAD-522F-754B-9576-D4A0ADC3A298}" srcOrd="15" destOrd="0" presId="urn:microsoft.com/office/officeart/2005/8/layout/default"/>
    <dgm:cxn modelId="{B39865CA-1BB7-364F-8DAA-4020CFC58C38}" type="presParOf" srcId="{BC1CFAA4-4758-634E-AE2C-E5E83BE8816E}" destId="{7EBA85FC-55FF-BF41-8415-444539F56849}" srcOrd="16" destOrd="0" presId="urn:microsoft.com/office/officeart/2005/8/layout/default"/>
  </dgm:cxnLst>
  <dgm:bg>
    <a:noFill/>
    <a:effectLst>
      <a:outerShdw blurRad="152400" dist="317500" dir="5400000" sx="90000" sy="-19000" rotWithShape="0">
        <a:prstClr val="black">
          <a:alpha val="15000"/>
        </a:prstClr>
      </a:outerShdw>
    </a:effectLst>
  </dgm:bg>
  <dgm:whole>
    <a:ln>
      <a:noFill/>
      <a:round/>
      <a:extLst>
        <a:ext uri="{C807C97D-BFC1-408E-A445-0C87EB9F89A2}">
          <ask:lineSketchStyleProps xmlns:ask="http://schemas.microsoft.com/office/drawing/2018/sketchyshapes">
            <ask:type>
              <ask:lineSketchNone/>
            </ask:type>
          </ask:lineSketchStyleProps>
        </a:ext>
      </a:extLst>
    </a:ln>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448CDF-3FE8-4D4D-9304-C1D363465FC9}">
      <dsp:nvSpPr>
        <dsp:cNvPr id="0" name=""/>
        <dsp:cNvSpPr/>
      </dsp:nvSpPr>
      <dsp:spPr>
        <a:xfrm>
          <a:off x="0" y="252196"/>
          <a:ext cx="2475274" cy="1485165"/>
        </a:xfrm>
        <a:prstGeom prst="rect">
          <a:avLst/>
        </a:prstGeom>
        <a:solidFill>
          <a:srgbClr val="2F3093"/>
        </a:solidFill>
        <a:ln>
          <a:noFill/>
        </a:ln>
        <a:effectLst>
          <a:outerShdw blurRad="114300" dist="25400" dir="5400000" sx="107000" sy="107000" algn="t" rotWithShape="0">
            <a:prstClr val="black">
              <a:alpha val="39000"/>
            </a:prst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i="0" kern="1200">
              <a:ln/>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Access to our  technical support and Assured Advice</a:t>
          </a:r>
          <a:endParaRPr lang="en-GB" sz="1800" b="1" i="0" kern="1200" dirty="0">
            <a:ln/>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dsp:txBody>
      <dsp:txXfrm>
        <a:off x="0" y="252196"/>
        <a:ext cx="2475274" cy="1485165"/>
      </dsp:txXfrm>
    </dsp:sp>
    <dsp:sp modelId="{397CFCBF-C345-6042-A57B-6C6459B68009}">
      <dsp:nvSpPr>
        <dsp:cNvPr id="0" name=""/>
        <dsp:cNvSpPr/>
      </dsp:nvSpPr>
      <dsp:spPr>
        <a:xfrm>
          <a:off x="2722802" y="252196"/>
          <a:ext cx="2475274" cy="1485165"/>
        </a:xfrm>
        <a:prstGeom prst="rect">
          <a:avLst/>
        </a:prstGeom>
        <a:solidFill>
          <a:srgbClr val="2F3093"/>
        </a:solidFill>
        <a:ln>
          <a:noFill/>
        </a:ln>
        <a:effectLst>
          <a:outerShdw blurRad="114300" dist="25400" dir="5400000" sx="107000" sy="107000" algn="t" rotWithShape="0">
            <a:prstClr val="black">
              <a:alpha val="39000"/>
            </a:prst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i="0" kern="1200" dirty="0">
              <a:ln/>
              <a:effectLst>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Make sure your voice is heard in government </a:t>
          </a:r>
          <a:endParaRPr lang="en-GB" sz="1800" b="1" i="0" kern="1200" dirty="0">
            <a:ln/>
            <a:effectLst>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endParaRPr>
        </a:p>
      </dsp:txBody>
      <dsp:txXfrm>
        <a:off x="2722802" y="252196"/>
        <a:ext cx="2475274" cy="1485165"/>
      </dsp:txXfrm>
    </dsp:sp>
    <dsp:sp modelId="{F2A9C8DB-6D7A-A84D-99C2-A9DEC4153FCB}">
      <dsp:nvSpPr>
        <dsp:cNvPr id="0" name=""/>
        <dsp:cNvSpPr/>
      </dsp:nvSpPr>
      <dsp:spPr>
        <a:xfrm>
          <a:off x="5445604" y="252196"/>
          <a:ext cx="2475274" cy="1485165"/>
        </a:xfrm>
        <a:prstGeom prst="rect">
          <a:avLst/>
        </a:prstGeom>
        <a:solidFill>
          <a:srgbClr val="2F3093"/>
        </a:solidFill>
        <a:ln>
          <a:noFill/>
        </a:ln>
        <a:effectLst>
          <a:outerShdw blurRad="114300" dist="25400" dir="5400000" sx="107000" sy="107000" algn="t" rotWithShape="0">
            <a:prstClr val="black">
              <a:alpha val="39000"/>
            </a:prst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i="0" kern="1200" dirty="0">
              <a:ln/>
              <a:effectLst>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Opportunities for insights &amp; networking </a:t>
          </a:r>
          <a:endParaRPr lang="en-GB" sz="1800" b="1" i="0" kern="1200" dirty="0">
            <a:ln/>
            <a:effectLst>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endParaRPr>
        </a:p>
      </dsp:txBody>
      <dsp:txXfrm>
        <a:off x="5445604" y="252196"/>
        <a:ext cx="2475274" cy="1485165"/>
      </dsp:txXfrm>
    </dsp:sp>
    <dsp:sp modelId="{CD19D503-8BA6-404D-BA1C-5DE7E7BE77A3}">
      <dsp:nvSpPr>
        <dsp:cNvPr id="0" name=""/>
        <dsp:cNvSpPr/>
      </dsp:nvSpPr>
      <dsp:spPr>
        <a:xfrm>
          <a:off x="0" y="1984889"/>
          <a:ext cx="2475274" cy="1485165"/>
        </a:xfrm>
        <a:prstGeom prst="rect">
          <a:avLst/>
        </a:prstGeom>
        <a:solidFill>
          <a:srgbClr val="2F3093"/>
        </a:solidFill>
        <a:ln>
          <a:noFill/>
        </a:ln>
        <a:effectLst>
          <a:outerShdw blurRad="114300" dist="25400" dir="5400000" sx="107000" sy="107000" algn="t" rotWithShape="0">
            <a:prstClr val="black">
              <a:alpha val="39000"/>
            </a:prst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i="0" kern="1200">
              <a:ln/>
              <a:effectLst>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Be part of our technical sessions that shape industry best practice</a:t>
          </a:r>
          <a:endParaRPr lang="en-GB" sz="1800" b="1" i="0" kern="1200" dirty="0">
            <a:ln/>
            <a:effectLst>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endParaRPr>
        </a:p>
      </dsp:txBody>
      <dsp:txXfrm>
        <a:off x="0" y="1984889"/>
        <a:ext cx="2475274" cy="1485165"/>
      </dsp:txXfrm>
    </dsp:sp>
    <dsp:sp modelId="{D1B1905B-C5FD-9F44-989C-384D83C595F7}">
      <dsp:nvSpPr>
        <dsp:cNvPr id="0" name=""/>
        <dsp:cNvSpPr/>
      </dsp:nvSpPr>
      <dsp:spPr>
        <a:xfrm>
          <a:off x="2722802" y="1984889"/>
          <a:ext cx="2475274" cy="1485165"/>
        </a:xfrm>
        <a:prstGeom prst="rect">
          <a:avLst/>
        </a:prstGeom>
        <a:solidFill>
          <a:srgbClr val="2F3093"/>
        </a:solidFill>
        <a:ln>
          <a:noFill/>
        </a:ln>
        <a:effectLst>
          <a:outerShdw blurRad="114300" dist="25400" dir="5400000" sx="107000" sy="107000" algn="t" rotWithShape="0">
            <a:prstClr val="black">
              <a:alpha val="39000"/>
            </a:prst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i="0" kern="1200">
              <a:ln/>
              <a:effectLst>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Subscriptions to the most relevant publications for the food-to-go sector</a:t>
          </a:r>
          <a:endParaRPr lang="en-GB" sz="1800" b="1" i="0" kern="1200" dirty="0">
            <a:ln/>
            <a:effectLst>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endParaRPr>
        </a:p>
      </dsp:txBody>
      <dsp:txXfrm>
        <a:off x="2722802" y="1984889"/>
        <a:ext cx="2475274" cy="1485165"/>
      </dsp:txXfrm>
    </dsp:sp>
    <dsp:sp modelId="{05853413-840F-AB42-BCB4-E096565DF038}">
      <dsp:nvSpPr>
        <dsp:cNvPr id="0" name=""/>
        <dsp:cNvSpPr/>
      </dsp:nvSpPr>
      <dsp:spPr>
        <a:xfrm>
          <a:off x="5445604" y="1984889"/>
          <a:ext cx="2475274" cy="1485165"/>
        </a:xfrm>
        <a:prstGeom prst="rect">
          <a:avLst/>
        </a:prstGeom>
        <a:solidFill>
          <a:srgbClr val="2F3093"/>
        </a:solidFill>
        <a:ln>
          <a:noFill/>
        </a:ln>
        <a:effectLst>
          <a:outerShdw blurRad="114300" dist="25400" dir="5400000" sx="107000" sy="107000" algn="t" rotWithShape="0">
            <a:prstClr val="black">
              <a:alpha val="39000"/>
            </a:prst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i="0" kern="1200">
              <a:ln/>
              <a:effectLst>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Stay informed and up to date around issues that impact how you do business</a:t>
          </a:r>
          <a:endParaRPr lang="en-GB" sz="1800" b="1" i="0" kern="1200" dirty="0">
            <a:ln/>
            <a:effectLst>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endParaRPr>
        </a:p>
      </dsp:txBody>
      <dsp:txXfrm>
        <a:off x="5445604" y="1984889"/>
        <a:ext cx="2475274" cy="1485165"/>
      </dsp:txXfrm>
    </dsp:sp>
    <dsp:sp modelId="{BA8BADDD-00F5-AD45-B789-3FF512220180}">
      <dsp:nvSpPr>
        <dsp:cNvPr id="0" name=""/>
        <dsp:cNvSpPr/>
      </dsp:nvSpPr>
      <dsp:spPr>
        <a:xfrm>
          <a:off x="0" y="3717582"/>
          <a:ext cx="2475274" cy="1485165"/>
        </a:xfrm>
        <a:prstGeom prst="rect">
          <a:avLst/>
        </a:prstGeom>
        <a:solidFill>
          <a:srgbClr val="2F3093"/>
        </a:solidFill>
        <a:ln>
          <a:noFill/>
        </a:ln>
        <a:effectLst>
          <a:outerShdw blurRad="114300" dist="25400" dir="5400000" sx="107000" sy="107000" algn="t" rotWithShape="0">
            <a:prstClr val="black">
              <a:alpha val="39000"/>
            </a:prst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i="0" kern="1200">
              <a:ln/>
              <a:effectLst>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Save money on The Sammies</a:t>
          </a:r>
          <a:endParaRPr lang="en-GB" sz="1800" b="1" i="0" kern="1200" dirty="0">
            <a:ln/>
            <a:effectLst>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endParaRPr>
        </a:p>
      </dsp:txBody>
      <dsp:txXfrm>
        <a:off x="0" y="3717582"/>
        <a:ext cx="2475274" cy="1485165"/>
      </dsp:txXfrm>
    </dsp:sp>
    <dsp:sp modelId="{F7CF8A6A-FA17-F34E-84CD-F362A1BFFDB7}">
      <dsp:nvSpPr>
        <dsp:cNvPr id="0" name=""/>
        <dsp:cNvSpPr/>
      </dsp:nvSpPr>
      <dsp:spPr>
        <a:xfrm>
          <a:off x="2722802" y="3717582"/>
          <a:ext cx="2475274" cy="1485165"/>
        </a:xfrm>
        <a:prstGeom prst="rect">
          <a:avLst/>
        </a:prstGeom>
        <a:solidFill>
          <a:srgbClr val="2F3093"/>
        </a:solidFill>
        <a:ln>
          <a:noFill/>
        </a:ln>
        <a:effectLst>
          <a:outerShdw blurRad="114300" dist="25400" dir="5400000" sx="107000" sy="107000" algn="t" rotWithShape="0">
            <a:prstClr val="black">
              <a:alpha val="39000"/>
            </a:prst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i="0" kern="1200">
              <a:ln/>
              <a:effectLst>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Co-marketing opportunities, &amp; the chance to position yourself at the heart of the industry</a:t>
          </a:r>
          <a:endParaRPr lang="en-GB" sz="1800" b="1" i="0" kern="1200" dirty="0">
            <a:ln/>
            <a:effectLst>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endParaRPr>
        </a:p>
      </dsp:txBody>
      <dsp:txXfrm>
        <a:off x="2722802" y="3717582"/>
        <a:ext cx="2475274" cy="1485165"/>
      </dsp:txXfrm>
    </dsp:sp>
    <dsp:sp modelId="{7EBA85FC-55FF-BF41-8415-444539F56849}">
      <dsp:nvSpPr>
        <dsp:cNvPr id="0" name=""/>
        <dsp:cNvSpPr/>
      </dsp:nvSpPr>
      <dsp:spPr>
        <a:xfrm>
          <a:off x="5445604" y="3717581"/>
          <a:ext cx="2475274" cy="1485165"/>
        </a:xfrm>
        <a:prstGeom prst="rect">
          <a:avLst/>
        </a:prstGeom>
        <a:solidFill>
          <a:srgbClr val="2F3093"/>
        </a:solidFill>
        <a:ln>
          <a:noFill/>
        </a:ln>
        <a:effectLst>
          <a:outerShdw blurRad="114300" dist="25400" dir="5400000" sx="107000" sy="107000" algn="t" rotWithShape="0">
            <a:prstClr val="black">
              <a:alpha val="39000"/>
            </a:prst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i="0" kern="1200" dirty="0">
              <a:ln/>
              <a:effectLst>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Discounts on Insurance and other services</a:t>
          </a:r>
          <a:endParaRPr lang="en-GB" sz="1800" b="1" i="0" kern="1200" dirty="0">
            <a:ln/>
            <a:effectLst>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endParaRPr>
        </a:p>
      </dsp:txBody>
      <dsp:txXfrm>
        <a:off x="5445604" y="3717581"/>
        <a:ext cx="2475274" cy="1485165"/>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225E57-6BCC-F04C-B816-C597729A8979}" type="datetimeFigureOut">
              <a:rPr lang="en-US" smtClean="0"/>
              <a:t>5/4/21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1A358E-754F-9F4F-AA55-E69060F44EBC}" type="slidenum">
              <a:rPr lang="en-US" smtClean="0"/>
              <a:t>‹#›</a:t>
            </a:fld>
            <a:endParaRPr lang="en-US"/>
          </a:p>
        </p:txBody>
      </p:sp>
    </p:spTree>
    <p:extLst>
      <p:ext uri="{BB962C8B-B14F-4D97-AF65-F5344CB8AC3E}">
        <p14:creationId xmlns:p14="http://schemas.microsoft.com/office/powerpoint/2010/main" val="6069278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C11A358E-754F-9F4F-AA55-E69060F44EBC}" type="slidenum">
              <a:rPr lang="en-US" smtClean="0"/>
              <a:t>2</a:t>
            </a:fld>
            <a:endParaRPr lang="en-US"/>
          </a:p>
        </p:txBody>
      </p:sp>
    </p:spTree>
    <p:extLst>
      <p:ext uri="{BB962C8B-B14F-4D97-AF65-F5344CB8AC3E}">
        <p14:creationId xmlns:p14="http://schemas.microsoft.com/office/powerpoint/2010/main" val="1161386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11A358E-754F-9F4F-AA55-E69060F44EBC}" type="slidenum">
              <a:rPr lang="en-US" smtClean="0"/>
              <a:t>4</a:t>
            </a:fld>
            <a:endParaRPr lang="en-US"/>
          </a:p>
        </p:txBody>
      </p:sp>
    </p:spTree>
    <p:extLst>
      <p:ext uri="{BB962C8B-B14F-4D97-AF65-F5344CB8AC3E}">
        <p14:creationId xmlns:p14="http://schemas.microsoft.com/office/powerpoint/2010/main" val="1386661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11A358E-754F-9F4F-AA55-E69060F44EBC}" type="slidenum">
              <a:rPr lang="en-US" smtClean="0"/>
              <a:t>5</a:t>
            </a:fld>
            <a:endParaRPr lang="en-US"/>
          </a:p>
        </p:txBody>
      </p:sp>
    </p:spTree>
    <p:extLst>
      <p:ext uri="{BB962C8B-B14F-4D97-AF65-F5344CB8AC3E}">
        <p14:creationId xmlns:p14="http://schemas.microsoft.com/office/powerpoint/2010/main" val="14361420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11A358E-754F-9F4F-AA55-E69060F44EBC}" type="slidenum">
              <a:rPr lang="en-US" smtClean="0"/>
              <a:t>14</a:t>
            </a:fld>
            <a:endParaRPr lang="en-US"/>
          </a:p>
        </p:txBody>
      </p:sp>
    </p:spTree>
    <p:extLst>
      <p:ext uri="{BB962C8B-B14F-4D97-AF65-F5344CB8AC3E}">
        <p14:creationId xmlns:p14="http://schemas.microsoft.com/office/powerpoint/2010/main" val="17447804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AFEAFA-079A-E44B-8EC0-D026CC7B9D64}"/>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C5E206FC-ECA6-FD48-B6E5-9E40C10E151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E8A4371E-4104-7E4A-B2F9-45FFF421B735}"/>
              </a:ext>
            </a:extLst>
          </p:cNvPr>
          <p:cNvSpPr>
            <a:spLocks noGrp="1"/>
          </p:cNvSpPr>
          <p:nvPr>
            <p:ph type="dt" sz="half" idx="10"/>
          </p:nvPr>
        </p:nvSpPr>
        <p:spPr/>
        <p:txBody>
          <a:bodyPr/>
          <a:lstStyle/>
          <a:p>
            <a:fld id="{906B2229-8590-E149-9F8E-A97C79C295DB}" type="datetimeFigureOut">
              <a:rPr lang="en-US" smtClean="0"/>
              <a:t>5/4/21</a:t>
            </a:fld>
            <a:endParaRPr lang="en-US"/>
          </a:p>
        </p:txBody>
      </p:sp>
      <p:sp>
        <p:nvSpPr>
          <p:cNvPr id="5" name="Footer Placeholder 4">
            <a:extLst>
              <a:ext uri="{FF2B5EF4-FFF2-40B4-BE49-F238E27FC236}">
                <a16:creationId xmlns:a16="http://schemas.microsoft.com/office/drawing/2014/main" id="{62592BAA-3CB1-D443-B2D4-00654B604E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07880B-DF5D-8D4C-A275-F58E7D1F2119}"/>
              </a:ext>
            </a:extLst>
          </p:cNvPr>
          <p:cNvSpPr>
            <a:spLocks noGrp="1"/>
          </p:cNvSpPr>
          <p:nvPr>
            <p:ph type="sldNum" sz="quarter" idx="12"/>
          </p:nvPr>
        </p:nvSpPr>
        <p:spPr/>
        <p:txBody>
          <a:bodyPr/>
          <a:lstStyle/>
          <a:p>
            <a:fld id="{52B79954-9CAC-0F4F-B258-49ADEACA70C4}" type="slidenum">
              <a:rPr lang="en-US" smtClean="0"/>
              <a:t>‹#›</a:t>
            </a:fld>
            <a:endParaRPr lang="en-US"/>
          </a:p>
        </p:txBody>
      </p:sp>
    </p:spTree>
    <p:extLst>
      <p:ext uri="{BB962C8B-B14F-4D97-AF65-F5344CB8AC3E}">
        <p14:creationId xmlns:p14="http://schemas.microsoft.com/office/powerpoint/2010/main" val="2687421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1A802-2335-5942-AA09-659F271C6AE2}"/>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F2CCB334-9A9E-9346-8AAE-05F4CF14C474}"/>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EDF720C-3BE0-D044-835D-3C8DEEED2B37}"/>
              </a:ext>
            </a:extLst>
          </p:cNvPr>
          <p:cNvSpPr>
            <a:spLocks noGrp="1"/>
          </p:cNvSpPr>
          <p:nvPr>
            <p:ph type="dt" sz="half" idx="10"/>
          </p:nvPr>
        </p:nvSpPr>
        <p:spPr/>
        <p:txBody>
          <a:bodyPr/>
          <a:lstStyle/>
          <a:p>
            <a:fld id="{906B2229-8590-E149-9F8E-A97C79C295DB}" type="datetimeFigureOut">
              <a:rPr lang="en-US" smtClean="0"/>
              <a:t>5/4/21</a:t>
            </a:fld>
            <a:endParaRPr lang="en-US"/>
          </a:p>
        </p:txBody>
      </p:sp>
      <p:sp>
        <p:nvSpPr>
          <p:cNvPr id="5" name="Footer Placeholder 4">
            <a:extLst>
              <a:ext uri="{FF2B5EF4-FFF2-40B4-BE49-F238E27FC236}">
                <a16:creationId xmlns:a16="http://schemas.microsoft.com/office/drawing/2014/main" id="{3663EA3D-ABB5-4146-808E-E8AC36B23C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52DACA-B54B-904A-8D04-097ED8AC66CC}"/>
              </a:ext>
            </a:extLst>
          </p:cNvPr>
          <p:cNvSpPr>
            <a:spLocks noGrp="1"/>
          </p:cNvSpPr>
          <p:nvPr>
            <p:ph type="sldNum" sz="quarter" idx="12"/>
          </p:nvPr>
        </p:nvSpPr>
        <p:spPr/>
        <p:txBody>
          <a:bodyPr/>
          <a:lstStyle/>
          <a:p>
            <a:fld id="{52B79954-9CAC-0F4F-B258-49ADEACA70C4}" type="slidenum">
              <a:rPr lang="en-US" smtClean="0"/>
              <a:t>‹#›</a:t>
            </a:fld>
            <a:endParaRPr lang="en-US"/>
          </a:p>
        </p:txBody>
      </p:sp>
    </p:spTree>
    <p:extLst>
      <p:ext uri="{BB962C8B-B14F-4D97-AF65-F5344CB8AC3E}">
        <p14:creationId xmlns:p14="http://schemas.microsoft.com/office/powerpoint/2010/main" val="6817528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7514D17-5ED1-BE45-851A-AC07267ACE66}"/>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56C9D98E-616A-1B4A-8EEC-8658F0CB2C15}"/>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E6C710F-6E4F-6B49-883A-B9A4CCE864E5}"/>
              </a:ext>
            </a:extLst>
          </p:cNvPr>
          <p:cNvSpPr>
            <a:spLocks noGrp="1"/>
          </p:cNvSpPr>
          <p:nvPr>
            <p:ph type="dt" sz="half" idx="10"/>
          </p:nvPr>
        </p:nvSpPr>
        <p:spPr/>
        <p:txBody>
          <a:bodyPr/>
          <a:lstStyle/>
          <a:p>
            <a:fld id="{906B2229-8590-E149-9F8E-A97C79C295DB}" type="datetimeFigureOut">
              <a:rPr lang="en-US" smtClean="0"/>
              <a:t>5/4/21</a:t>
            </a:fld>
            <a:endParaRPr lang="en-US"/>
          </a:p>
        </p:txBody>
      </p:sp>
      <p:sp>
        <p:nvSpPr>
          <p:cNvPr id="5" name="Footer Placeholder 4">
            <a:extLst>
              <a:ext uri="{FF2B5EF4-FFF2-40B4-BE49-F238E27FC236}">
                <a16:creationId xmlns:a16="http://schemas.microsoft.com/office/drawing/2014/main" id="{440BB95A-FB84-A447-805C-2D8DE532F4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F6ED52-F5AB-5549-A44B-AF6DB0EF858B}"/>
              </a:ext>
            </a:extLst>
          </p:cNvPr>
          <p:cNvSpPr>
            <a:spLocks noGrp="1"/>
          </p:cNvSpPr>
          <p:nvPr>
            <p:ph type="sldNum" sz="quarter" idx="12"/>
          </p:nvPr>
        </p:nvSpPr>
        <p:spPr/>
        <p:txBody>
          <a:bodyPr/>
          <a:lstStyle/>
          <a:p>
            <a:fld id="{52B79954-9CAC-0F4F-B258-49ADEACA70C4}" type="slidenum">
              <a:rPr lang="en-US" smtClean="0"/>
              <a:t>‹#›</a:t>
            </a:fld>
            <a:endParaRPr lang="en-US"/>
          </a:p>
        </p:txBody>
      </p:sp>
    </p:spTree>
    <p:extLst>
      <p:ext uri="{BB962C8B-B14F-4D97-AF65-F5344CB8AC3E}">
        <p14:creationId xmlns:p14="http://schemas.microsoft.com/office/powerpoint/2010/main" val="3353276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4E0377-6DD1-6942-9AFA-E3546023715D}"/>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0BFDB337-B6C2-1049-9C21-6694E4C5FB78}"/>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5F2AEEE-B30E-A449-97EB-D600C50B00B6}"/>
              </a:ext>
            </a:extLst>
          </p:cNvPr>
          <p:cNvSpPr>
            <a:spLocks noGrp="1"/>
          </p:cNvSpPr>
          <p:nvPr>
            <p:ph type="dt" sz="half" idx="10"/>
          </p:nvPr>
        </p:nvSpPr>
        <p:spPr/>
        <p:txBody>
          <a:bodyPr/>
          <a:lstStyle/>
          <a:p>
            <a:fld id="{906B2229-8590-E149-9F8E-A97C79C295DB}" type="datetimeFigureOut">
              <a:rPr lang="en-US" smtClean="0"/>
              <a:t>5/4/21</a:t>
            </a:fld>
            <a:endParaRPr lang="en-US"/>
          </a:p>
        </p:txBody>
      </p:sp>
      <p:sp>
        <p:nvSpPr>
          <p:cNvPr id="5" name="Footer Placeholder 4">
            <a:extLst>
              <a:ext uri="{FF2B5EF4-FFF2-40B4-BE49-F238E27FC236}">
                <a16:creationId xmlns:a16="http://schemas.microsoft.com/office/drawing/2014/main" id="{7D1BFFB5-6DBF-7849-BF79-155D9AE102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FD06AB-5CBC-6641-8318-AA50AE72D3C9}"/>
              </a:ext>
            </a:extLst>
          </p:cNvPr>
          <p:cNvSpPr>
            <a:spLocks noGrp="1"/>
          </p:cNvSpPr>
          <p:nvPr>
            <p:ph type="sldNum" sz="quarter" idx="12"/>
          </p:nvPr>
        </p:nvSpPr>
        <p:spPr/>
        <p:txBody>
          <a:bodyPr/>
          <a:lstStyle/>
          <a:p>
            <a:fld id="{52B79954-9CAC-0F4F-B258-49ADEACA70C4}" type="slidenum">
              <a:rPr lang="en-US" smtClean="0"/>
              <a:t>‹#›</a:t>
            </a:fld>
            <a:endParaRPr lang="en-US"/>
          </a:p>
        </p:txBody>
      </p:sp>
    </p:spTree>
    <p:extLst>
      <p:ext uri="{BB962C8B-B14F-4D97-AF65-F5344CB8AC3E}">
        <p14:creationId xmlns:p14="http://schemas.microsoft.com/office/powerpoint/2010/main" val="6009599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C48E8-CF3E-B848-89C5-571C0FF0271F}"/>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99452B85-73A8-5949-9155-8E8E9099FA5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1CE2AC89-0FB3-734F-A37D-A100D4125F13}"/>
              </a:ext>
            </a:extLst>
          </p:cNvPr>
          <p:cNvSpPr>
            <a:spLocks noGrp="1"/>
          </p:cNvSpPr>
          <p:nvPr>
            <p:ph type="dt" sz="half" idx="10"/>
          </p:nvPr>
        </p:nvSpPr>
        <p:spPr/>
        <p:txBody>
          <a:bodyPr/>
          <a:lstStyle/>
          <a:p>
            <a:fld id="{906B2229-8590-E149-9F8E-A97C79C295DB}" type="datetimeFigureOut">
              <a:rPr lang="en-US" smtClean="0"/>
              <a:t>5/4/21</a:t>
            </a:fld>
            <a:endParaRPr lang="en-US"/>
          </a:p>
        </p:txBody>
      </p:sp>
      <p:sp>
        <p:nvSpPr>
          <p:cNvPr id="5" name="Footer Placeholder 4">
            <a:extLst>
              <a:ext uri="{FF2B5EF4-FFF2-40B4-BE49-F238E27FC236}">
                <a16:creationId xmlns:a16="http://schemas.microsoft.com/office/drawing/2014/main" id="{1A4A685C-7A49-B249-9C20-8F0D2A9BF0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1173C9-D8D4-ED40-AC20-BC8309E183ED}"/>
              </a:ext>
            </a:extLst>
          </p:cNvPr>
          <p:cNvSpPr>
            <a:spLocks noGrp="1"/>
          </p:cNvSpPr>
          <p:nvPr>
            <p:ph type="sldNum" sz="quarter" idx="12"/>
          </p:nvPr>
        </p:nvSpPr>
        <p:spPr/>
        <p:txBody>
          <a:bodyPr/>
          <a:lstStyle/>
          <a:p>
            <a:fld id="{52B79954-9CAC-0F4F-B258-49ADEACA70C4}" type="slidenum">
              <a:rPr lang="en-US" smtClean="0"/>
              <a:t>‹#›</a:t>
            </a:fld>
            <a:endParaRPr lang="en-US"/>
          </a:p>
        </p:txBody>
      </p:sp>
    </p:spTree>
    <p:extLst>
      <p:ext uri="{BB962C8B-B14F-4D97-AF65-F5344CB8AC3E}">
        <p14:creationId xmlns:p14="http://schemas.microsoft.com/office/powerpoint/2010/main" val="14087316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A1B44E-CC3C-564A-840F-049D6250F8B7}"/>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7AA68FE2-807C-E04A-9A73-E78D80D8644F}"/>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E690CD1C-D415-EC4E-8258-C461EBA4150F}"/>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80F63AED-CA31-9C4B-9C70-BF4398AF7C44}"/>
              </a:ext>
            </a:extLst>
          </p:cNvPr>
          <p:cNvSpPr>
            <a:spLocks noGrp="1"/>
          </p:cNvSpPr>
          <p:nvPr>
            <p:ph type="dt" sz="half" idx="10"/>
          </p:nvPr>
        </p:nvSpPr>
        <p:spPr/>
        <p:txBody>
          <a:bodyPr/>
          <a:lstStyle/>
          <a:p>
            <a:fld id="{906B2229-8590-E149-9F8E-A97C79C295DB}" type="datetimeFigureOut">
              <a:rPr lang="en-US" smtClean="0"/>
              <a:t>5/4/21</a:t>
            </a:fld>
            <a:endParaRPr lang="en-US"/>
          </a:p>
        </p:txBody>
      </p:sp>
      <p:sp>
        <p:nvSpPr>
          <p:cNvPr id="6" name="Footer Placeholder 5">
            <a:extLst>
              <a:ext uri="{FF2B5EF4-FFF2-40B4-BE49-F238E27FC236}">
                <a16:creationId xmlns:a16="http://schemas.microsoft.com/office/drawing/2014/main" id="{AB8F990C-336E-6143-B5A0-102E8E719A2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D83BA46-61AB-1047-AFA7-98D43B1617A3}"/>
              </a:ext>
            </a:extLst>
          </p:cNvPr>
          <p:cNvSpPr>
            <a:spLocks noGrp="1"/>
          </p:cNvSpPr>
          <p:nvPr>
            <p:ph type="sldNum" sz="quarter" idx="12"/>
          </p:nvPr>
        </p:nvSpPr>
        <p:spPr/>
        <p:txBody>
          <a:bodyPr/>
          <a:lstStyle/>
          <a:p>
            <a:fld id="{52B79954-9CAC-0F4F-B258-49ADEACA70C4}" type="slidenum">
              <a:rPr lang="en-US" smtClean="0"/>
              <a:t>‹#›</a:t>
            </a:fld>
            <a:endParaRPr lang="en-US"/>
          </a:p>
        </p:txBody>
      </p:sp>
    </p:spTree>
    <p:extLst>
      <p:ext uri="{BB962C8B-B14F-4D97-AF65-F5344CB8AC3E}">
        <p14:creationId xmlns:p14="http://schemas.microsoft.com/office/powerpoint/2010/main" val="10920425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48F6A-CA29-E54B-B368-3347C6A72D10}"/>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C9201D90-0EE3-334B-B55D-FA675F7537B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C96BF266-BDC5-D24D-A68A-3C8DED4605BC}"/>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6B3A5948-E922-9841-8D35-202E62E925A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B235BD9A-61E0-D74A-BBD4-66F83D571EF6}"/>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D0D629FE-6F06-D44E-829D-3AB2D32D6981}"/>
              </a:ext>
            </a:extLst>
          </p:cNvPr>
          <p:cNvSpPr>
            <a:spLocks noGrp="1"/>
          </p:cNvSpPr>
          <p:nvPr>
            <p:ph type="dt" sz="half" idx="10"/>
          </p:nvPr>
        </p:nvSpPr>
        <p:spPr/>
        <p:txBody>
          <a:bodyPr/>
          <a:lstStyle/>
          <a:p>
            <a:fld id="{906B2229-8590-E149-9F8E-A97C79C295DB}" type="datetimeFigureOut">
              <a:rPr lang="en-US" smtClean="0"/>
              <a:t>5/4/21</a:t>
            </a:fld>
            <a:endParaRPr lang="en-US"/>
          </a:p>
        </p:txBody>
      </p:sp>
      <p:sp>
        <p:nvSpPr>
          <p:cNvPr id="8" name="Footer Placeholder 7">
            <a:extLst>
              <a:ext uri="{FF2B5EF4-FFF2-40B4-BE49-F238E27FC236}">
                <a16:creationId xmlns:a16="http://schemas.microsoft.com/office/drawing/2014/main" id="{B4C786FD-29D6-9B47-B86D-56FCA59D67C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77A361E-FEA6-8048-9594-A8BFC11C4B4B}"/>
              </a:ext>
            </a:extLst>
          </p:cNvPr>
          <p:cNvSpPr>
            <a:spLocks noGrp="1"/>
          </p:cNvSpPr>
          <p:nvPr>
            <p:ph type="sldNum" sz="quarter" idx="12"/>
          </p:nvPr>
        </p:nvSpPr>
        <p:spPr/>
        <p:txBody>
          <a:bodyPr/>
          <a:lstStyle/>
          <a:p>
            <a:fld id="{52B79954-9CAC-0F4F-B258-49ADEACA70C4}" type="slidenum">
              <a:rPr lang="en-US" smtClean="0"/>
              <a:t>‹#›</a:t>
            </a:fld>
            <a:endParaRPr lang="en-US"/>
          </a:p>
        </p:txBody>
      </p:sp>
    </p:spTree>
    <p:extLst>
      <p:ext uri="{BB962C8B-B14F-4D97-AF65-F5344CB8AC3E}">
        <p14:creationId xmlns:p14="http://schemas.microsoft.com/office/powerpoint/2010/main" val="33185698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446B5E-CCE4-6943-A935-E2171945F39E}"/>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E8DBA547-5BE2-ED41-8C17-8724F50D62D1}"/>
              </a:ext>
            </a:extLst>
          </p:cNvPr>
          <p:cNvSpPr>
            <a:spLocks noGrp="1"/>
          </p:cNvSpPr>
          <p:nvPr>
            <p:ph type="dt" sz="half" idx="10"/>
          </p:nvPr>
        </p:nvSpPr>
        <p:spPr/>
        <p:txBody>
          <a:bodyPr/>
          <a:lstStyle/>
          <a:p>
            <a:fld id="{906B2229-8590-E149-9F8E-A97C79C295DB}" type="datetimeFigureOut">
              <a:rPr lang="en-US" smtClean="0"/>
              <a:t>5/4/21</a:t>
            </a:fld>
            <a:endParaRPr lang="en-US"/>
          </a:p>
        </p:txBody>
      </p:sp>
      <p:sp>
        <p:nvSpPr>
          <p:cNvPr id="4" name="Footer Placeholder 3">
            <a:extLst>
              <a:ext uri="{FF2B5EF4-FFF2-40B4-BE49-F238E27FC236}">
                <a16:creationId xmlns:a16="http://schemas.microsoft.com/office/drawing/2014/main" id="{55C55490-CFA1-A74B-A743-0F289E5CCEB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F8DE37E-F692-CE42-AF36-9B30F05701C6}"/>
              </a:ext>
            </a:extLst>
          </p:cNvPr>
          <p:cNvSpPr>
            <a:spLocks noGrp="1"/>
          </p:cNvSpPr>
          <p:nvPr>
            <p:ph type="sldNum" sz="quarter" idx="12"/>
          </p:nvPr>
        </p:nvSpPr>
        <p:spPr/>
        <p:txBody>
          <a:bodyPr/>
          <a:lstStyle/>
          <a:p>
            <a:fld id="{52B79954-9CAC-0F4F-B258-49ADEACA70C4}" type="slidenum">
              <a:rPr lang="en-US" smtClean="0"/>
              <a:t>‹#›</a:t>
            </a:fld>
            <a:endParaRPr lang="en-US"/>
          </a:p>
        </p:txBody>
      </p:sp>
    </p:spTree>
    <p:extLst>
      <p:ext uri="{BB962C8B-B14F-4D97-AF65-F5344CB8AC3E}">
        <p14:creationId xmlns:p14="http://schemas.microsoft.com/office/powerpoint/2010/main" val="33379845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AC7F5C-AAF4-7446-879C-847828163868}"/>
              </a:ext>
            </a:extLst>
          </p:cNvPr>
          <p:cNvSpPr>
            <a:spLocks noGrp="1"/>
          </p:cNvSpPr>
          <p:nvPr>
            <p:ph type="dt" sz="half" idx="10"/>
          </p:nvPr>
        </p:nvSpPr>
        <p:spPr/>
        <p:txBody>
          <a:bodyPr/>
          <a:lstStyle/>
          <a:p>
            <a:fld id="{906B2229-8590-E149-9F8E-A97C79C295DB}" type="datetimeFigureOut">
              <a:rPr lang="en-US" smtClean="0"/>
              <a:t>5/4/21</a:t>
            </a:fld>
            <a:endParaRPr lang="en-US"/>
          </a:p>
        </p:txBody>
      </p:sp>
      <p:sp>
        <p:nvSpPr>
          <p:cNvPr id="3" name="Footer Placeholder 2">
            <a:extLst>
              <a:ext uri="{FF2B5EF4-FFF2-40B4-BE49-F238E27FC236}">
                <a16:creationId xmlns:a16="http://schemas.microsoft.com/office/drawing/2014/main" id="{AC3F4CC6-1B53-BB45-B1B8-33C69358E0F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C699443-284F-C345-A16C-5B0FE1F5C652}"/>
              </a:ext>
            </a:extLst>
          </p:cNvPr>
          <p:cNvSpPr>
            <a:spLocks noGrp="1"/>
          </p:cNvSpPr>
          <p:nvPr>
            <p:ph type="sldNum" sz="quarter" idx="12"/>
          </p:nvPr>
        </p:nvSpPr>
        <p:spPr/>
        <p:txBody>
          <a:bodyPr/>
          <a:lstStyle/>
          <a:p>
            <a:fld id="{52B79954-9CAC-0F4F-B258-49ADEACA70C4}" type="slidenum">
              <a:rPr lang="en-US" smtClean="0"/>
              <a:t>‹#›</a:t>
            </a:fld>
            <a:endParaRPr lang="en-US"/>
          </a:p>
        </p:txBody>
      </p:sp>
    </p:spTree>
    <p:extLst>
      <p:ext uri="{BB962C8B-B14F-4D97-AF65-F5344CB8AC3E}">
        <p14:creationId xmlns:p14="http://schemas.microsoft.com/office/powerpoint/2010/main" val="31131752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DDCD5-0615-2140-95BE-EBDB2FD6B49B}"/>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2A16FA76-08B0-834C-B4D3-1A573CBDEE1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297B0DF9-2019-B74C-8032-F197A305BB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2667EA3-82EA-CD4B-9CFF-9D021B625B66}"/>
              </a:ext>
            </a:extLst>
          </p:cNvPr>
          <p:cNvSpPr>
            <a:spLocks noGrp="1"/>
          </p:cNvSpPr>
          <p:nvPr>
            <p:ph type="dt" sz="half" idx="10"/>
          </p:nvPr>
        </p:nvSpPr>
        <p:spPr/>
        <p:txBody>
          <a:bodyPr/>
          <a:lstStyle/>
          <a:p>
            <a:fld id="{906B2229-8590-E149-9F8E-A97C79C295DB}" type="datetimeFigureOut">
              <a:rPr lang="en-US" smtClean="0"/>
              <a:t>5/4/21</a:t>
            </a:fld>
            <a:endParaRPr lang="en-US"/>
          </a:p>
        </p:txBody>
      </p:sp>
      <p:sp>
        <p:nvSpPr>
          <p:cNvPr id="6" name="Footer Placeholder 5">
            <a:extLst>
              <a:ext uri="{FF2B5EF4-FFF2-40B4-BE49-F238E27FC236}">
                <a16:creationId xmlns:a16="http://schemas.microsoft.com/office/drawing/2014/main" id="{62832D77-F030-A048-86BA-3D2A6571ACB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C103341-095B-6340-AD12-26D903376A52}"/>
              </a:ext>
            </a:extLst>
          </p:cNvPr>
          <p:cNvSpPr>
            <a:spLocks noGrp="1"/>
          </p:cNvSpPr>
          <p:nvPr>
            <p:ph type="sldNum" sz="quarter" idx="12"/>
          </p:nvPr>
        </p:nvSpPr>
        <p:spPr/>
        <p:txBody>
          <a:bodyPr/>
          <a:lstStyle/>
          <a:p>
            <a:fld id="{52B79954-9CAC-0F4F-B258-49ADEACA70C4}" type="slidenum">
              <a:rPr lang="en-US" smtClean="0"/>
              <a:t>‹#›</a:t>
            </a:fld>
            <a:endParaRPr lang="en-US"/>
          </a:p>
        </p:txBody>
      </p:sp>
    </p:spTree>
    <p:extLst>
      <p:ext uri="{BB962C8B-B14F-4D97-AF65-F5344CB8AC3E}">
        <p14:creationId xmlns:p14="http://schemas.microsoft.com/office/powerpoint/2010/main" val="3534602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92925-0D58-D045-9FEB-729CBB853DAA}"/>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CA29CA0E-AB6A-264E-B896-84591F2FF78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50F94F8-CC37-D94B-A914-059A27DB7D2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B15C518-6E06-A942-9475-8A2A7A746FE6}"/>
              </a:ext>
            </a:extLst>
          </p:cNvPr>
          <p:cNvSpPr>
            <a:spLocks noGrp="1"/>
          </p:cNvSpPr>
          <p:nvPr>
            <p:ph type="dt" sz="half" idx="10"/>
          </p:nvPr>
        </p:nvSpPr>
        <p:spPr/>
        <p:txBody>
          <a:bodyPr/>
          <a:lstStyle/>
          <a:p>
            <a:fld id="{906B2229-8590-E149-9F8E-A97C79C295DB}" type="datetimeFigureOut">
              <a:rPr lang="en-US" smtClean="0"/>
              <a:t>5/4/21</a:t>
            </a:fld>
            <a:endParaRPr lang="en-US"/>
          </a:p>
        </p:txBody>
      </p:sp>
      <p:sp>
        <p:nvSpPr>
          <p:cNvPr id="6" name="Footer Placeholder 5">
            <a:extLst>
              <a:ext uri="{FF2B5EF4-FFF2-40B4-BE49-F238E27FC236}">
                <a16:creationId xmlns:a16="http://schemas.microsoft.com/office/drawing/2014/main" id="{6DF5D9FD-ADB6-1544-BFB8-294443B4451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21CC27A-2F87-0844-85EA-3CD3394B8DF5}"/>
              </a:ext>
            </a:extLst>
          </p:cNvPr>
          <p:cNvSpPr>
            <a:spLocks noGrp="1"/>
          </p:cNvSpPr>
          <p:nvPr>
            <p:ph type="sldNum" sz="quarter" idx="12"/>
          </p:nvPr>
        </p:nvSpPr>
        <p:spPr/>
        <p:txBody>
          <a:bodyPr/>
          <a:lstStyle/>
          <a:p>
            <a:fld id="{52B79954-9CAC-0F4F-B258-49ADEACA70C4}" type="slidenum">
              <a:rPr lang="en-US" smtClean="0"/>
              <a:t>‹#›</a:t>
            </a:fld>
            <a:endParaRPr lang="en-US"/>
          </a:p>
        </p:txBody>
      </p:sp>
    </p:spTree>
    <p:extLst>
      <p:ext uri="{BB962C8B-B14F-4D97-AF65-F5344CB8AC3E}">
        <p14:creationId xmlns:p14="http://schemas.microsoft.com/office/powerpoint/2010/main" val="42316954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9F257C5-21B2-B44B-B3EA-4BC6307583D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72ED9210-0DA1-4945-93C0-1BA497AB73A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2B19CFA-DA0B-ED4B-93A1-12E148C73ED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6B2229-8590-E149-9F8E-A97C79C295DB}" type="datetimeFigureOut">
              <a:rPr lang="en-US" smtClean="0"/>
              <a:t>5/4/21</a:t>
            </a:fld>
            <a:endParaRPr lang="en-US"/>
          </a:p>
        </p:txBody>
      </p:sp>
      <p:sp>
        <p:nvSpPr>
          <p:cNvPr id="5" name="Footer Placeholder 4">
            <a:extLst>
              <a:ext uri="{FF2B5EF4-FFF2-40B4-BE49-F238E27FC236}">
                <a16:creationId xmlns:a16="http://schemas.microsoft.com/office/drawing/2014/main" id="{E198F3D6-4C75-5648-9883-0F47484816F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7A1E171-78C7-934E-8A4F-3D32ACA2395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B79954-9CAC-0F4F-B258-49ADEACA70C4}" type="slidenum">
              <a:rPr lang="en-US" smtClean="0"/>
              <a:t>‹#›</a:t>
            </a:fld>
            <a:endParaRPr lang="en-US"/>
          </a:p>
        </p:txBody>
      </p:sp>
    </p:spTree>
    <p:extLst>
      <p:ext uri="{BB962C8B-B14F-4D97-AF65-F5344CB8AC3E}">
        <p14:creationId xmlns:p14="http://schemas.microsoft.com/office/powerpoint/2010/main" val="34291155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emf"/><Relationship Id="rId4" Type="http://schemas.openxmlformats.org/officeDocument/2006/relationships/hyperlink" Target="mailto:sandra@sandwich.org.uk"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emf"/><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5.jpe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1D06F14-0C19-6847-957D-152CB1C22129}"/>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0" y="-20589"/>
            <a:ext cx="9768408" cy="6911060"/>
          </a:xfrm>
          <a:prstGeom prst="rect">
            <a:avLst/>
          </a:prstGeom>
        </p:spPr>
      </p:pic>
      <p:sp>
        <p:nvSpPr>
          <p:cNvPr id="8" name="TextBox 7">
            <a:extLst>
              <a:ext uri="{FF2B5EF4-FFF2-40B4-BE49-F238E27FC236}">
                <a16:creationId xmlns:a16="http://schemas.microsoft.com/office/drawing/2014/main" id="{040E6151-C6FE-1545-AE4B-87FB67A43738}"/>
              </a:ext>
            </a:extLst>
          </p:cNvPr>
          <p:cNvSpPr txBox="1"/>
          <p:nvPr/>
        </p:nvSpPr>
        <p:spPr>
          <a:xfrm>
            <a:off x="4007767" y="3887043"/>
            <a:ext cx="6655759" cy="1569660"/>
          </a:xfrm>
          <a:prstGeom prst="rect">
            <a:avLst/>
          </a:prstGeom>
          <a:noFill/>
        </p:spPr>
        <p:txBody>
          <a:bodyPr wrap="square" rtlCol="0">
            <a:spAutoFit/>
          </a:bodyPr>
          <a:lstStyle/>
          <a:p>
            <a:pPr algn="r"/>
            <a:r>
              <a:rPr lang="en-US" sz="4800" b="1" dirty="0">
                <a:solidFill>
                  <a:srgbClr val="2F3093"/>
                </a:solidFill>
                <a:latin typeface="Arial" panose="020B0604020202020204" pitchFamily="34" charset="0"/>
                <a:cs typeface="Arial" panose="020B0604020202020204" pitchFamily="34" charset="0"/>
              </a:rPr>
              <a:t>Making the </a:t>
            </a:r>
            <a:r>
              <a:rPr lang="en-US" sz="4800" b="1" dirty="0">
                <a:solidFill>
                  <a:srgbClr val="2F3193"/>
                </a:solidFill>
                <a:latin typeface="Arial" panose="020B0604020202020204" pitchFamily="34" charset="0"/>
                <a:cs typeface="Arial" panose="020B0604020202020204" pitchFamily="34" charset="0"/>
              </a:rPr>
              <a:t>most of </a:t>
            </a:r>
            <a:br>
              <a:rPr lang="en-US" sz="4800" b="1" dirty="0">
                <a:solidFill>
                  <a:srgbClr val="2F3193"/>
                </a:solidFill>
                <a:latin typeface="Arial" panose="020B0604020202020204" pitchFamily="34" charset="0"/>
                <a:cs typeface="Arial" panose="020B0604020202020204" pitchFamily="34" charset="0"/>
              </a:rPr>
            </a:br>
            <a:r>
              <a:rPr lang="en-US" sz="4800" b="1" dirty="0">
                <a:solidFill>
                  <a:srgbClr val="2F3193"/>
                </a:solidFill>
                <a:latin typeface="Arial" panose="020B0604020202020204" pitchFamily="34" charset="0"/>
                <a:cs typeface="Arial" panose="020B0604020202020204" pitchFamily="34" charset="0"/>
              </a:rPr>
              <a:t>your membership </a:t>
            </a:r>
          </a:p>
        </p:txBody>
      </p:sp>
      <p:pic>
        <p:nvPicPr>
          <p:cNvPr id="5" name="Picture 4">
            <a:extLst>
              <a:ext uri="{FF2B5EF4-FFF2-40B4-BE49-F238E27FC236}">
                <a16:creationId xmlns:a16="http://schemas.microsoft.com/office/drawing/2014/main" id="{80D0B3EE-11F3-794E-9419-11BB0A057041}"/>
              </a:ext>
            </a:extLst>
          </p:cNvPr>
          <p:cNvPicPr>
            <a:picLocks noChangeAspect="1"/>
          </p:cNvPicPr>
          <p:nvPr/>
        </p:nvPicPr>
        <p:blipFill>
          <a:blip r:embed="rId3"/>
          <a:srcRect/>
          <a:stretch/>
        </p:blipFill>
        <p:spPr>
          <a:xfrm>
            <a:off x="4655840" y="323834"/>
            <a:ext cx="6007686" cy="3289667"/>
          </a:xfrm>
          <a:prstGeom prst="rect">
            <a:avLst/>
          </a:prstGeom>
        </p:spPr>
      </p:pic>
    </p:spTree>
    <p:extLst>
      <p:ext uri="{BB962C8B-B14F-4D97-AF65-F5344CB8AC3E}">
        <p14:creationId xmlns:p14="http://schemas.microsoft.com/office/powerpoint/2010/main" val="2984358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p:tgtEl>
                                          <p:spTgt spid="5"/>
                                        </p:tgtEl>
                                        <p:attrNameLst>
                                          <p:attrName>ppt_y</p:attrName>
                                        </p:attrNameLst>
                                      </p:cBhvr>
                                      <p:tavLst>
                                        <p:tav tm="0">
                                          <p:val>
                                            <p:strVal val="#ppt_y-#ppt_h*1.125000"/>
                                          </p:val>
                                        </p:tav>
                                        <p:tav tm="100000">
                                          <p:val>
                                            <p:strVal val="#ppt_y"/>
                                          </p:val>
                                        </p:tav>
                                      </p:tavLst>
                                    </p:anim>
                                    <p:animEffect transition="in" filter="wipe(down)">
                                      <p:cBhvr>
                                        <p:cTn id="8" dur="2000"/>
                                        <p:tgtEl>
                                          <p:spTgt spid="5"/>
                                        </p:tgtEl>
                                      </p:cBhvr>
                                    </p:animEffect>
                                  </p:childTnLst>
                                </p:cTn>
                              </p:par>
                              <p:par>
                                <p:cTn id="9" presetID="42"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2000"/>
                                        <p:tgtEl>
                                          <p:spTgt spid="8"/>
                                        </p:tgtEl>
                                      </p:cBhvr>
                                    </p:animEffect>
                                    <p:anim calcmode="lin" valueType="num">
                                      <p:cBhvr>
                                        <p:cTn id="12" dur="2000" fill="hold"/>
                                        <p:tgtEl>
                                          <p:spTgt spid="8"/>
                                        </p:tgtEl>
                                        <p:attrNameLst>
                                          <p:attrName>ppt_x</p:attrName>
                                        </p:attrNameLst>
                                      </p:cBhvr>
                                      <p:tavLst>
                                        <p:tav tm="0">
                                          <p:val>
                                            <p:strVal val="#ppt_x"/>
                                          </p:val>
                                        </p:tav>
                                        <p:tav tm="100000">
                                          <p:val>
                                            <p:strVal val="#ppt_x"/>
                                          </p:val>
                                        </p:tav>
                                      </p:tavLst>
                                    </p:anim>
                                    <p:anim calcmode="lin" valueType="num">
                                      <p:cBhvr>
                                        <p:cTn id="13" dur="2000" fill="hold"/>
                                        <p:tgtEl>
                                          <p:spTgt spid="8"/>
                                        </p:tgtEl>
                                        <p:attrNameLst>
                                          <p:attrName>ppt_y</p:attrName>
                                        </p:attrNameLst>
                                      </p:cBhvr>
                                      <p:tavLst>
                                        <p:tav tm="0">
                                          <p:val>
                                            <p:strVal val="#ppt_y+.1"/>
                                          </p:val>
                                        </p:tav>
                                        <p:tav tm="100000">
                                          <p:val>
                                            <p:strVal val="#ppt_y"/>
                                          </p:val>
                                        </p:tav>
                                      </p:tavLst>
                                    </p:anim>
                                  </p:childTnLst>
                                </p:cTn>
                              </p:par>
                              <p:par>
                                <p:cTn id="14" presetID="12" presetClass="entr" presetSubtype="8"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2000"/>
                                        <p:tgtEl>
                                          <p:spTgt spid="7"/>
                                        </p:tgtEl>
                                        <p:attrNameLst>
                                          <p:attrName>ppt_x</p:attrName>
                                        </p:attrNameLst>
                                      </p:cBhvr>
                                      <p:tavLst>
                                        <p:tav tm="0">
                                          <p:val>
                                            <p:strVal val="#ppt_x-#ppt_w*1.125000"/>
                                          </p:val>
                                        </p:tav>
                                        <p:tav tm="100000">
                                          <p:val>
                                            <p:strVal val="#ppt_x"/>
                                          </p:val>
                                        </p:tav>
                                      </p:tavLst>
                                    </p:anim>
                                    <p:animEffect transition="in" filter="wipe(right)">
                                      <p:cBhvr>
                                        <p:cTn id="1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C43DAD6-EB9A-FF42-9C01-646B8F3F78D2}"/>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0" y="-20589"/>
            <a:ext cx="9718853" cy="6876000"/>
          </a:xfrm>
          <a:prstGeom prst="rect">
            <a:avLst/>
          </a:prstGeom>
        </p:spPr>
      </p:pic>
      <p:sp>
        <p:nvSpPr>
          <p:cNvPr id="10" name="Rectangle 9">
            <a:extLst>
              <a:ext uri="{FF2B5EF4-FFF2-40B4-BE49-F238E27FC236}">
                <a16:creationId xmlns:a16="http://schemas.microsoft.com/office/drawing/2014/main" id="{03765B19-DB9E-1748-BC0B-CBA860B0AAD7}"/>
              </a:ext>
            </a:extLst>
          </p:cNvPr>
          <p:cNvSpPr/>
          <p:nvPr/>
        </p:nvSpPr>
        <p:spPr>
          <a:xfrm>
            <a:off x="3719736" y="2564904"/>
            <a:ext cx="7272808" cy="41264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r>
              <a:rPr lang="en-US" sz="2000" dirty="0">
                <a:solidFill>
                  <a:schemeClr val="tx1"/>
                </a:solidFill>
                <a:latin typeface="Arial" panose="020B0604020202020204" pitchFamily="34" charset="0"/>
                <a:cs typeface="Arial" panose="020B0604020202020204" pitchFamily="34" charset="0"/>
              </a:rPr>
              <a:t>You will receive two key sector magazines, Sandwich and Food-to-go News, and Café Life, as part of your membership. </a:t>
            </a:r>
          </a:p>
          <a:p>
            <a:endParaRPr lang="en-US" sz="2000" dirty="0">
              <a:solidFill>
                <a:schemeClr val="tx1"/>
              </a:solidFill>
              <a:latin typeface="Arial" panose="020B0604020202020204" pitchFamily="34" charset="0"/>
              <a:cs typeface="Arial" panose="020B0604020202020204" pitchFamily="34" charset="0"/>
            </a:endParaRPr>
          </a:p>
          <a:p>
            <a:r>
              <a:rPr lang="en-US" sz="2000" dirty="0">
                <a:solidFill>
                  <a:schemeClr val="tx1"/>
                </a:solidFill>
                <a:latin typeface="Arial" panose="020B0604020202020204" pitchFamily="34" charset="0"/>
                <a:cs typeface="Arial" panose="020B0604020202020204" pitchFamily="34" charset="0"/>
              </a:rPr>
              <a:t>These bi-monthly publications will help to keep you up-to-date with the latest trends and developments in the industry, including what others are doing in the market.</a:t>
            </a:r>
          </a:p>
        </p:txBody>
      </p:sp>
      <p:sp>
        <p:nvSpPr>
          <p:cNvPr id="11" name="Rectangle 10">
            <a:extLst>
              <a:ext uri="{FF2B5EF4-FFF2-40B4-BE49-F238E27FC236}">
                <a16:creationId xmlns:a16="http://schemas.microsoft.com/office/drawing/2014/main" id="{54D25746-5E9A-5041-9CC9-0FDB20932307}"/>
              </a:ext>
            </a:extLst>
          </p:cNvPr>
          <p:cNvSpPr/>
          <p:nvPr/>
        </p:nvSpPr>
        <p:spPr>
          <a:xfrm>
            <a:off x="3719736" y="188640"/>
            <a:ext cx="8064896" cy="18722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90000"/>
              </a:lnSpc>
              <a:spcBef>
                <a:spcPct val="0"/>
              </a:spcBef>
              <a:spcAft>
                <a:spcPts val="600"/>
              </a:spcAft>
              <a:defRPr/>
            </a:pPr>
            <a:r>
              <a:rPr lang="en-GB" sz="4800" b="1" dirty="0">
                <a:solidFill>
                  <a:srgbClr val="2F3193"/>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Subscriptions to the most relevant industry publications for the sector</a:t>
            </a:r>
          </a:p>
        </p:txBody>
      </p:sp>
      <p:pic>
        <p:nvPicPr>
          <p:cNvPr id="13" name="Picture 12">
            <a:extLst>
              <a:ext uri="{FF2B5EF4-FFF2-40B4-BE49-F238E27FC236}">
                <a16:creationId xmlns:a16="http://schemas.microsoft.com/office/drawing/2014/main" id="{7B6ACEAE-59A3-A248-A9F6-8CEA76C6A4C4}"/>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10697864" y="6097456"/>
            <a:ext cx="1066402" cy="583937"/>
          </a:xfrm>
          <a:prstGeom prst="rect">
            <a:avLst/>
          </a:prstGeom>
        </p:spPr>
      </p:pic>
    </p:spTree>
    <p:extLst>
      <p:ext uri="{BB962C8B-B14F-4D97-AF65-F5344CB8AC3E}">
        <p14:creationId xmlns:p14="http://schemas.microsoft.com/office/powerpoint/2010/main" val="910621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2000"/>
                                        <p:tgtEl>
                                          <p:spTgt spid="11"/>
                                        </p:tgtEl>
                                        <p:attrNameLst>
                                          <p:attrName>ppt_y</p:attrName>
                                        </p:attrNameLst>
                                      </p:cBhvr>
                                      <p:tavLst>
                                        <p:tav tm="0">
                                          <p:val>
                                            <p:strVal val="#ppt_y-#ppt_h*1.125000"/>
                                          </p:val>
                                        </p:tav>
                                        <p:tav tm="100000">
                                          <p:val>
                                            <p:strVal val="#ppt_y"/>
                                          </p:val>
                                        </p:tav>
                                      </p:tavLst>
                                    </p:anim>
                                    <p:animEffect transition="in" filter="wipe(down)">
                                      <p:cBhvr>
                                        <p:cTn id="8" dur="2000"/>
                                        <p:tgtEl>
                                          <p:spTgt spid="11"/>
                                        </p:tgtEl>
                                      </p:cBhvr>
                                    </p:animEffect>
                                  </p:childTnLst>
                                </p:cTn>
                              </p:par>
                            </p:childTnLst>
                          </p:cTn>
                        </p:par>
                        <p:par>
                          <p:cTn id="9" fill="hold">
                            <p:stCondLst>
                              <p:cond delay="2000"/>
                            </p:stCondLst>
                            <p:childTnLst>
                              <p:par>
                                <p:cTn id="10" presetID="10" presetClass="entr" presetSubtype="0"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A7FF414-96E2-E84C-B679-FA7165A26D07}"/>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0" y="-20589"/>
            <a:ext cx="9718853" cy="6876000"/>
          </a:xfrm>
          <a:prstGeom prst="rect">
            <a:avLst/>
          </a:prstGeom>
        </p:spPr>
      </p:pic>
      <p:sp>
        <p:nvSpPr>
          <p:cNvPr id="9" name="Rectangle 8">
            <a:extLst>
              <a:ext uri="{FF2B5EF4-FFF2-40B4-BE49-F238E27FC236}">
                <a16:creationId xmlns:a16="http://schemas.microsoft.com/office/drawing/2014/main" id="{3B04BC7B-6BF2-5243-8082-A0F54572D7E7}"/>
              </a:ext>
            </a:extLst>
          </p:cNvPr>
          <p:cNvSpPr/>
          <p:nvPr/>
        </p:nvSpPr>
        <p:spPr>
          <a:xfrm>
            <a:off x="3719736" y="2564904"/>
            <a:ext cx="7272808" cy="41264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r>
              <a:rPr lang="en-US" sz="2000" dirty="0">
                <a:solidFill>
                  <a:schemeClr val="tx1"/>
                </a:solidFill>
                <a:latin typeface="Arial" panose="020B0604020202020204" pitchFamily="34" charset="0"/>
                <a:cs typeface="Arial" panose="020B0604020202020204" pitchFamily="34" charset="0"/>
              </a:rPr>
              <a:t>Your businesses will also benefit from discounted rates at key Association events, including the popular </a:t>
            </a:r>
            <a:r>
              <a:rPr lang="en-US" sz="2000" dirty="0" err="1">
                <a:solidFill>
                  <a:schemeClr val="tx1"/>
                </a:solidFill>
                <a:latin typeface="Arial" panose="020B0604020202020204" pitchFamily="34" charset="0"/>
                <a:cs typeface="Arial" panose="020B0604020202020204" pitchFamily="34" charset="0"/>
              </a:rPr>
              <a:t>Sammies</a:t>
            </a:r>
            <a:r>
              <a:rPr lang="en-US" sz="2000" dirty="0">
                <a:solidFill>
                  <a:schemeClr val="tx1"/>
                </a:solidFill>
                <a:latin typeface="Arial" panose="020B0604020202020204" pitchFamily="34" charset="0"/>
                <a:cs typeface="Arial" panose="020B0604020202020204" pitchFamily="34" charset="0"/>
              </a:rPr>
              <a:t> awards, the annual celebration of all that’s best in our industry.</a:t>
            </a:r>
          </a:p>
          <a:p>
            <a:endParaRPr lang="en-US" sz="2000" dirty="0">
              <a:solidFill>
                <a:schemeClr val="tx1"/>
              </a:solidFill>
              <a:latin typeface="Arial" panose="020B0604020202020204" pitchFamily="34" charset="0"/>
              <a:cs typeface="Arial" panose="020B0604020202020204" pitchFamily="34" charset="0"/>
            </a:endParaRPr>
          </a:p>
          <a:p>
            <a:r>
              <a:rPr lang="en-US" sz="2000" dirty="0">
                <a:solidFill>
                  <a:schemeClr val="tx1"/>
                </a:solidFill>
                <a:latin typeface="Arial" panose="020B0604020202020204" pitchFamily="34" charset="0"/>
                <a:cs typeface="Arial" panose="020B0604020202020204" pitchFamily="34" charset="0"/>
              </a:rPr>
              <a:t>And don’t forget you can always enter the awards as well. </a:t>
            </a:r>
          </a:p>
        </p:txBody>
      </p:sp>
      <p:sp>
        <p:nvSpPr>
          <p:cNvPr id="10" name="Rectangle 9">
            <a:extLst>
              <a:ext uri="{FF2B5EF4-FFF2-40B4-BE49-F238E27FC236}">
                <a16:creationId xmlns:a16="http://schemas.microsoft.com/office/drawing/2014/main" id="{2937D3BD-3C25-3B4F-88CD-DB78A7D570C4}"/>
              </a:ext>
            </a:extLst>
          </p:cNvPr>
          <p:cNvSpPr/>
          <p:nvPr/>
        </p:nvSpPr>
        <p:spPr>
          <a:xfrm>
            <a:off x="3719736" y="188640"/>
            <a:ext cx="8064896" cy="18722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90000"/>
              </a:lnSpc>
              <a:spcBef>
                <a:spcPct val="0"/>
              </a:spcBef>
              <a:spcAft>
                <a:spcPts val="600"/>
              </a:spcAft>
              <a:defRPr/>
            </a:pPr>
            <a:r>
              <a:rPr lang="en-GB" sz="4800" b="1" dirty="0">
                <a:solidFill>
                  <a:srgbClr val="2F3193"/>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Save money on the </a:t>
            </a:r>
            <a:r>
              <a:rPr lang="en-GB" sz="4800" b="1" dirty="0" err="1">
                <a:solidFill>
                  <a:srgbClr val="2F3193"/>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Sammies</a:t>
            </a:r>
            <a:r>
              <a:rPr lang="en-GB" sz="4800" b="1" dirty="0">
                <a:solidFill>
                  <a:srgbClr val="2F3193"/>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 </a:t>
            </a:r>
          </a:p>
          <a:p>
            <a:r>
              <a:rPr lang="en-GB" sz="2400" dirty="0">
                <a:solidFill>
                  <a:schemeClr val="bg1"/>
                </a:solidFill>
              </a:rPr>
              <a:t> </a:t>
            </a:r>
          </a:p>
        </p:txBody>
      </p:sp>
      <p:pic>
        <p:nvPicPr>
          <p:cNvPr id="12" name="Picture 11">
            <a:extLst>
              <a:ext uri="{FF2B5EF4-FFF2-40B4-BE49-F238E27FC236}">
                <a16:creationId xmlns:a16="http://schemas.microsoft.com/office/drawing/2014/main" id="{742F2CC6-5876-E041-A114-F96ACEEF42AC}"/>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10697864" y="6097456"/>
            <a:ext cx="1066402" cy="583937"/>
          </a:xfrm>
          <a:prstGeom prst="rect">
            <a:avLst/>
          </a:prstGeom>
        </p:spPr>
      </p:pic>
    </p:spTree>
    <p:extLst>
      <p:ext uri="{BB962C8B-B14F-4D97-AF65-F5344CB8AC3E}">
        <p14:creationId xmlns:p14="http://schemas.microsoft.com/office/powerpoint/2010/main" val="664020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p:tgtEl>
                                          <p:spTgt spid="10"/>
                                        </p:tgtEl>
                                        <p:attrNameLst>
                                          <p:attrName>ppt_y</p:attrName>
                                        </p:attrNameLst>
                                      </p:cBhvr>
                                      <p:tavLst>
                                        <p:tav tm="0">
                                          <p:val>
                                            <p:strVal val="#ppt_y-#ppt_h*1.125000"/>
                                          </p:val>
                                        </p:tav>
                                        <p:tav tm="100000">
                                          <p:val>
                                            <p:strVal val="#ppt_y"/>
                                          </p:val>
                                        </p:tav>
                                      </p:tavLst>
                                    </p:anim>
                                    <p:animEffect transition="in" filter="wipe(down)">
                                      <p:cBhvr>
                                        <p:cTn id="8" dur="2000"/>
                                        <p:tgtEl>
                                          <p:spTgt spid="10"/>
                                        </p:tgtEl>
                                      </p:cBhvr>
                                    </p:animEffect>
                                  </p:childTnLst>
                                </p:cTn>
                              </p:par>
                            </p:childTnLst>
                          </p:cTn>
                        </p:par>
                        <p:par>
                          <p:cTn id="9" fill="hold">
                            <p:stCondLst>
                              <p:cond delay="2000"/>
                            </p:stCondLst>
                            <p:childTnLst>
                              <p:par>
                                <p:cTn id="10" presetID="10" presetClass="entr" presetSubtype="0"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0173134-7AB8-744E-B8C5-2DAEDB51399B}"/>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0" y="-20589"/>
            <a:ext cx="9718853" cy="6876000"/>
          </a:xfrm>
          <a:prstGeom prst="rect">
            <a:avLst/>
          </a:prstGeom>
        </p:spPr>
      </p:pic>
      <p:sp>
        <p:nvSpPr>
          <p:cNvPr id="10" name="Rectangle 9">
            <a:extLst>
              <a:ext uri="{FF2B5EF4-FFF2-40B4-BE49-F238E27FC236}">
                <a16:creationId xmlns:a16="http://schemas.microsoft.com/office/drawing/2014/main" id="{7479B314-2D09-FF43-AAB1-672A55776456}"/>
              </a:ext>
            </a:extLst>
          </p:cNvPr>
          <p:cNvSpPr/>
          <p:nvPr/>
        </p:nvSpPr>
        <p:spPr>
          <a:xfrm>
            <a:off x="3719736" y="1556792"/>
            <a:ext cx="7272808" cy="41264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r>
              <a:rPr lang="en-US" sz="2000" dirty="0">
                <a:solidFill>
                  <a:schemeClr val="tx1"/>
                </a:solidFill>
                <a:latin typeface="Arial" panose="020B0604020202020204" pitchFamily="34" charset="0"/>
                <a:cs typeface="Arial" panose="020B0604020202020204" pitchFamily="34" charset="0"/>
              </a:rPr>
              <a:t>From  time-to-time there are opportunities for members to be involved in co-marketing opportunities such as around British Sandwich Week.</a:t>
            </a:r>
          </a:p>
          <a:p>
            <a:endParaRPr lang="en-US" sz="2000" dirty="0">
              <a:solidFill>
                <a:schemeClr val="tx1"/>
              </a:solidFill>
              <a:latin typeface="Arial" panose="020B0604020202020204" pitchFamily="34" charset="0"/>
              <a:cs typeface="Arial" panose="020B0604020202020204" pitchFamily="34" charset="0"/>
            </a:endParaRPr>
          </a:p>
          <a:p>
            <a:r>
              <a:rPr lang="en-US" sz="2000" dirty="0">
                <a:solidFill>
                  <a:schemeClr val="tx1"/>
                </a:solidFill>
                <a:latin typeface="Arial" panose="020B0604020202020204" pitchFamily="34" charset="0"/>
                <a:cs typeface="Arial" panose="020B0604020202020204" pitchFamily="34" charset="0"/>
              </a:rPr>
              <a:t>Each May the Association undertakes an intense media campaign to promote sandwiches and associated products, reaching over 30 million consumers.  The Week also features on posters across the rail network.</a:t>
            </a:r>
          </a:p>
          <a:p>
            <a:endParaRPr lang="en-US" sz="2000" dirty="0">
              <a:solidFill>
                <a:schemeClr val="tx1"/>
              </a:solidFill>
              <a:latin typeface="Arial" panose="020B0604020202020204" pitchFamily="34" charset="0"/>
              <a:cs typeface="Arial" panose="020B0604020202020204" pitchFamily="34" charset="0"/>
            </a:endParaRPr>
          </a:p>
          <a:p>
            <a:r>
              <a:rPr lang="en-US" sz="2000" dirty="0">
                <a:solidFill>
                  <a:schemeClr val="tx1"/>
                </a:solidFill>
                <a:latin typeface="Arial" panose="020B0604020202020204" pitchFamily="34" charset="0"/>
                <a:cs typeface="Arial" panose="020B0604020202020204" pitchFamily="34" charset="0"/>
              </a:rPr>
              <a:t>Members can take advantage of this by linking their own marketing to the campaign. If you’re looking to cement your position at the heart of the industry, this is a great opportunity to do so. </a:t>
            </a:r>
          </a:p>
        </p:txBody>
      </p:sp>
      <p:sp>
        <p:nvSpPr>
          <p:cNvPr id="11" name="Rectangle 10">
            <a:extLst>
              <a:ext uri="{FF2B5EF4-FFF2-40B4-BE49-F238E27FC236}">
                <a16:creationId xmlns:a16="http://schemas.microsoft.com/office/drawing/2014/main" id="{AFB5BA8C-7393-494D-B400-5F22F94505DA}"/>
              </a:ext>
            </a:extLst>
          </p:cNvPr>
          <p:cNvSpPr/>
          <p:nvPr/>
        </p:nvSpPr>
        <p:spPr>
          <a:xfrm>
            <a:off x="3719736" y="188640"/>
            <a:ext cx="8064896" cy="18722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90000"/>
              </a:lnSpc>
              <a:spcBef>
                <a:spcPct val="0"/>
              </a:spcBef>
              <a:spcAft>
                <a:spcPts val="600"/>
              </a:spcAft>
              <a:defRPr/>
            </a:pPr>
            <a:r>
              <a:rPr lang="en-GB" sz="4800" b="1" dirty="0">
                <a:solidFill>
                  <a:srgbClr val="2F3193"/>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Co-marketing opportunities</a:t>
            </a:r>
          </a:p>
        </p:txBody>
      </p:sp>
      <p:pic>
        <p:nvPicPr>
          <p:cNvPr id="13" name="Picture 12">
            <a:extLst>
              <a:ext uri="{FF2B5EF4-FFF2-40B4-BE49-F238E27FC236}">
                <a16:creationId xmlns:a16="http://schemas.microsoft.com/office/drawing/2014/main" id="{9A87EDA4-8ACC-9E48-A898-8B6FCE1C7351}"/>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10697864" y="6097456"/>
            <a:ext cx="1066402" cy="583937"/>
          </a:xfrm>
          <a:prstGeom prst="rect">
            <a:avLst/>
          </a:prstGeom>
        </p:spPr>
      </p:pic>
    </p:spTree>
    <p:extLst>
      <p:ext uri="{BB962C8B-B14F-4D97-AF65-F5344CB8AC3E}">
        <p14:creationId xmlns:p14="http://schemas.microsoft.com/office/powerpoint/2010/main" val="2675346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2000"/>
                                        <p:tgtEl>
                                          <p:spTgt spid="11"/>
                                        </p:tgtEl>
                                        <p:attrNameLst>
                                          <p:attrName>ppt_y</p:attrName>
                                        </p:attrNameLst>
                                      </p:cBhvr>
                                      <p:tavLst>
                                        <p:tav tm="0">
                                          <p:val>
                                            <p:strVal val="#ppt_y-#ppt_h*1.125000"/>
                                          </p:val>
                                        </p:tav>
                                        <p:tav tm="100000">
                                          <p:val>
                                            <p:strVal val="#ppt_y"/>
                                          </p:val>
                                        </p:tav>
                                      </p:tavLst>
                                    </p:anim>
                                    <p:animEffect transition="in" filter="wipe(down)">
                                      <p:cBhvr>
                                        <p:cTn id="8" dur="2000"/>
                                        <p:tgtEl>
                                          <p:spTgt spid="11"/>
                                        </p:tgtEl>
                                      </p:cBhvr>
                                    </p:animEffect>
                                  </p:childTnLst>
                                </p:cTn>
                              </p:par>
                            </p:childTnLst>
                          </p:cTn>
                        </p:par>
                        <p:par>
                          <p:cTn id="9" fill="hold">
                            <p:stCondLst>
                              <p:cond delay="2000"/>
                            </p:stCondLst>
                            <p:childTnLst>
                              <p:par>
                                <p:cTn id="10" presetID="10" presetClass="entr" presetSubtype="0"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B4CB305-B441-304D-A993-31DB516ADD0A}"/>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0" y="-20589"/>
            <a:ext cx="9718853" cy="6876000"/>
          </a:xfrm>
          <a:prstGeom prst="rect">
            <a:avLst/>
          </a:prstGeom>
        </p:spPr>
      </p:pic>
      <p:sp>
        <p:nvSpPr>
          <p:cNvPr id="10" name="Rectangle 9">
            <a:extLst>
              <a:ext uri="{FF2B5EF4-FFF2-40B4-BE49-F238E27FC236}">
                <a16:creationId xmlns:a16="http://schemas.microsoft.com/office/drawing/2014/main" id="{1C401CDE-73BE-3E4C-A997-E2CEC161EEDC}"/>
              </a:ext>
            </a:extLst>
          </p:cNvPr>
          <p:cNvSpPr/>
          <p:nvPr/>
        </p:nvSpPr>
        <p:spPr>
          <a:xfrm>
            <a:off x="3719736" y="2564904"/>
            <a:ext cx="7272808" cy="41264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r>
              <a:rPr lang="en-US" sz="2000" dirty="0">
                <a:solidFill>
                  <a:schemeClr val="tx1"/>
                </a:solidFill>
                <a:latin typeface="Arial" panose="020B0604020202020204" pitchFamily="34" charset="0"/>
                <a:cs typeface="Arial" panose="020B0604020202020204" pitchFamily="34" charset="0"/>
              </a:rPr>
              <a:t>Member businesses have access to preferential rates on a range of key services.</a:t>
            </a:r>
          </a:p>
          <a:p>
            <a:endParaRPr lang="en-US" sz="2000" dirty="0">
              <a:solidFill>
                <a:schemeClr val="tx1"/>
              </a:solidFill>
              <a:latin typeface="Arial" panose="020B0604020202020204" pitchFamily="34" charset="0"/>
              <a:cs typeface="Arial" panose="020B0604020202020204" pitchFamily="34" charset="0"/>
            </a:endParaRPr>
          </a:p>
          <a:p>
            <a:r>
              <a:rPr lang="en-US" sz="2000" dirty="0">
                <a:solidFill>
                  <a:schemeClr val="tx1"/>
                </a:solidFill>
                <a:latin typeface="Arial" panose="020B0604020202020204" pitchFamily="34" charset="0"/>
                <a:cs typeface="Arial" panose="020B0604020202020204" pitchFamily="34" charset="0"/>
              </a:rPr>
              <a:t>Plus, we can introduce you to a variety of partners </a:t>
            </a:r>
            <a:r>
              <a:rPr lang="en-US" sz="2000" dirty="0" err="1">
                <a:solidFill>
                  <a:schemeClr val="tx1"/>
                </a:solidFill>
                <a:latin typeface="Arial" panose="020B0604020202020204" pitchFamily="34" charset="0"/>
                <a:cs typeface="Arial" panose="020B0604020202020204" pitchFamily="34" charset="0"/>
              </a:rPr>
              <a:t>specialising</a:t>
            </a:r>
            <a:r>
              <a:rPr lang="en-US" sz="2000" dirty="0">
                <a:solidFill>
                  <a:schemeClr val="tx1"/>
                </a:solidFill>
                <a:latin typeface="Arial" panose="020B0604020202020204" pitchFamily="34" charset="0"/>
                <a:cs typeface="Arial" panose="020B0604020202020204" pitchFamily="34" charset="0"/>
              </a:rPr>
              <a:t> in our sector, across aspects such as finance, PR and social media.  </a:t>
            </a:r>
          </a:p>
        </p:txBody>
      </p:sp>
      <p:sp>
        <p:nvSpPr>
          <p:cNvPr id="11" name="Rectangle 10">
            <a:extLst>
              <a:ext uri="{FF2B5EF4-FFF2-40B4-BE49-F238E27FC236}">
                <a16:creationId xmlns:a16="http://schemas.microsoft.com/office/drawing/2014/main" id="{D4548B04-416F-8845-93BB-B5989E0AEF7E}"/>
              </a:ext>
            </a:extLst>
          </p:cNvPr>
          <p:cNvSpPr/>
          <p:nvPr/>
        </p:nvSpPr>
        <p:spPr>
          <a:xfrm>
            <a:off x="3719736" y="188640"/>
            <a:ext cx="8064896" cy="18722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r>
              <a:rPr lang="en-GB" sz="4800" b="1" dirty="0">
                <a:solidFill>
                  <a:srgbClr val="2F3193"/>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Savings on relevant products and services…. </a:t>
            </a:r>
          </a:p>
        </p:txBody>
      </p:sp>
      <p:pic>
        <p:nvPicPr>
          <p:cNvPr id="13" name="Picture 12">
            <a:extLst>
              <a:ext uri="{FF2B5EF4-FFF2-40B4-BE49-F238E27FC236}">
                <a16:creationId xmlns:a16="http://schemas.microsoft.com/office/drawing/2014/main" id="{E22C9E97-7C28-5E40-8C79-44426A99844D}"/>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10697864" y="6097456"/>
            <a:ext cx="1066402" cy="583937"/>
          </a:xfrm>
          <a:prstGeom prst="rect">
            <a:avLst/>
          </a:prstGeom>
        </p:spPr>
      </p:pic>
    </p:spTree>
    <p:extLst>
      <p:ext uri="{BB962C8B-B14F-4D97-AF65-F5344CB8AC3E}">
        <p14:creationId xmlns:p14="http://schemas.microsoft.com/office/powerpoint/2010/main" val="340209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2000"/>
                                        <p:tgtEl>
                                          <p:spTgt spid="11"/>
                                        </p:tgtEl>
                                        <p:attrNameLst>
                                          <p:attrName>ppt_y</p:attrName>
                                        </p:attrNameLst>
                                      </p:cBhvr>
                                      <p:tavLst>
                                        <p:tav tm="0">
                                          <p:val>
                                            <p:strVal val="#ppt_y-#ppt_h*1.125000"/>
                                          </p:val>
                                        </p:tav>
                                        <p:tav tm="100000">
                                          <p:val>
                                            <p:strVal val="#ppt_y"/>
                                          </p:val>
                                        </p:tav>
                                      </p:tavLst>
                                    </p:anim>
                                    <p:animEffect transition="in" filter="wipe(down)">
                                      <p:cBhvr>
                                        <p:cTn id="8" dur="2000"/>
                                        <p:tgtEl>
                                          <p:spTgt spid="11"/>
                                        </p:tgtEl>
                                      </p:cBhvr>
                                    </p:animEffect>
                                  </p:childTnLst>
                                </p:cTn>
                              </p:par>
                            </p:childTnLst>
                          </p:cTn>
                        </p:par>
                        <p:par>
                          <p:cTn id="9" fill="hold">
                            <p:stCondLst>
                              <p:cond delay="2000"/>
                            </p:stCondLst>
                            <p:childTnLst>
                              <p:par>
                                <p:cTn id="10" presetID="10" presetClass="entr" presetSubtype="0"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98B1BF7-2C25-2548-B04C-C04142F57820}"/>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0" y="-20589"/>
            <a:ext cx="9718853" cy="6876000"/>
          </a:xfrm>
          <a:prstGeom prst="rect">
            <a:avLst/>
          </a:prstGeom>
        </p:spPr>
      </p:pic>
      <p:sp>
        <p:nvSpPr>
          <p:cNvPr id="11" name="Rectangle 10">
            <a:extLst>
              <a:ext uri="{FF2B5EF4-FFF2-40B4-BE49-F238E27FC236}">
                <a16:creationId xmlns:a16="http://schemas.microsoft.com/office/drawing/2014/main" id="{F0F9D628-9FC6-0340-B781-16A8ADCEAA11}"/>
              </a:ext>
            </a:extLst>
          </p:cNvPr>
          <p:cNvSpPr/>
          <p:nvPr/>
        </p:nvSpPr>
        <p:spPr>
          <a:xfrm>
            <a:off x="3719736" y="2564904"/>
            <a:ext cx="7272808" cy="41264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r>
              <a:rPr lang="en-US" sz="2000" dirty="0">
                <a:solidFill>
                  <a:schemeClr val="tx1"/>
                </a:solidFill>
                <a:latin typeface="Arial" panose="020B0604020202020204" pitchFamily="34" charset="0"/>
                <a:cs typeface="Arial" panose="020B0604020202020204" pitchFamily="34" charset="0"/>
              </a:rPr>
              <a:t>Retail membership costs just £45 + VAT per annum per retail site up to a maximum fee of £2,450 + VAT per annum for multiple site membership.   </a:t>
            </a:r>
          </a:p>
          <a:p>
            <a:endParaRPr lang="en-US" sz="2000" dirty="0">
              <a:solidFill>
                <a:schemeClr val="tx1"/>
              </a:solidFill>
              <a:latin typeface="Arial" panose="020B0604020202020204" pitchFamily="34" charset="0"/>
              <a:cs typeface="Arial" panose="020B0604020202020204" pitchFamily="34" charset="0"/>
            </a:endParaRPr>
          </a:p>
          <a:p>
            <a:r>
              <a:rPr lang="en-US" sz="2000" dirty="0">
                <a:solidFill>
                  <a:schemeClr val="tx1"/>
                </a:solidFill>
                <a:latin typeface="Arial" panose="020B0604020202020204" pitchFamily="34" charset="0"/>
                <a:cs typeface="Arial" panose="020B0604020202020204" pitchFamily="34" charset="0"/>
              </a:rPr>
              <a:t>For further information and to join us simply email</a:t>
            </a:r>
          </a:p>
          <a:p>
            <a:endParaRPr lang="en-US" sz="2000" dirty="0">
              <a:solidFill>
                <a:schemeClr val="tx1"/>
              </a:solidFill>
              <a:latin typeface="Arial" panose="020B0604020202020204" pitchFamily="34" charset="0"/>
              <a:cs typeface="Arial" panose="020B0604020202020204" pitchFamily="34" charset="0"/>
            </a:endParaRPr>
          </a:p>
          <a:p>
            <a:r>
              <a:rPr lang="en-US" sz="2000">
                <a:solidFill>
                  <a:schemeClr val="tx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sandra@</a:t>
            </a:r>
            <a:r>
              <a:rPr lang="en-US" sz="2000" dirty="0">
                <a:solidFill>
                  <a:schemeClr val="tx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sandwich.org.uk</a:t>
            </a:r>
            <a:endParaRPr lang="en-US" sz="2000" dirty="0">
              <a:solidFill>
                <a:schemeClr val="tx1"/>
              </a:solidFill>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BBA65375-2266-1945-8003-C843D5418312}"/>
              </a:ext>
            </a:extLst>
          </p:cNvPr>
          <p:cNvSpPr/>
          <p:nvPr/>
        </p:nvSpPr>
        <p:spPr>
          <a:xfrm>
            <a:off x="3719736" y="188640"/>
            <a:ext cx="8064896" cy="18722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r>
              <a:rPr lang="en-GB" sz="4800" b="1" dirty="0">
                <a:solidFill>
                  <a:srgbClr val="2F3193"/>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What it costs</a:t>
            </a:r>
          </a:p>
        </p:txBody>
      </p:sp>
      <p:pic>
        <p:nvPicPr>
          <p:cNvPr id="14" name="Picture 13">
            <a:extLst>
              <a:ext uri="{FF2B5EF4-FFF2-40B4-BE49-F238E27FC236}">
                <a16:creationId xmlns:a16="http://schemas.microsoft.com/office/drawing/2014/main" id="{6404E1E4-C68C-DE4F-B110-280B8C5C4C04}"/>
              </a:ext>
            </a:extLst>
          </p:cNvPr>
          <p:cNvPicPr>
            <a:picLocks noChangeAspect="1"/>
          </p:cNvPicPr>
          <p:nvPr/>
        </p:nvPicPr>
        <p:blipFill>
          <a:blip r:embed="rId5" cstate="print">
            <a:extLst>
              <a:ext uri="{28A0092B-C50C-407E-A947-70E740481C1C}">
                <a14:useLocalDpi xmlns:a14="http://schemas.microsoft.com/office/drawing/2010/main"/>
              </a:ext>
            </a:extLst>
          </a:blip>
          <a:srcRect/>
          <a:stretch/>
        </p:blipFill>
        <p:spPr>
          <a:xfrm>
            <a:off x="10697864" y="6097456"/>
            <a:ext cx="1066402" cy="583937"/>
          </a:xfrm>
          <a:prstGeom prst="rect">
            <a:avLst/>
          </a:prstGeom>
        </p:spPr>
      </p:pic>
    </p:spTree>
    <p:extLst>
      <p:ext uri="{BB962C8B-B14F-4D97-AF65-F5344CB8AC3E}">
        <p14:creationId xmlns:p14="http://schemas.microsoft.com/office/powerpoint/2010/main" val="634294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2000"/>
                                        <p:tgtEl>
                                          <p:spTgt spid="12"/>
                                        </p:tgtEl>
                                        <p:attrNameLst>
                                          <p:attrName>ppt_y</p:attrName>
                                        </p:attrNameLst>
                                      </p:cBhvr>
                                      <p:tavLst>
                                        <p:tav tm="0">
                                          <p:val>
                                            <p:strVal val="#ppt_y-#ppt_h*1.125000"/>
                                          </p:val>
                                        </p:tav>
                                        <p:tav tm="100000">
                                          <p:val>
                                            <p:strVal val="#ppt_y"/>
                                          </p:val>
                                        </p:tav>
                                      </p:tavLst>
                                    </p:anim>
                                    <p:animEffect transition="in" filter="wipe(down)">
                                      <p:cBhvr>
                                        <p:cTn id="8" dur="2000"/>
                                        <p:tgtEl>
                                          <p:spTgt spid="12"/>
                                        </p:tgtEl>
                                      </p:cBhvr>
                                    </p:animEffect>
                                  </p:childTnLst>
                                </p:cTn>
                              </p:par>
                            </p:childTnLst>
                          </p:cTn>
                        </p:par>
                        <p:par>
                          <p:cTn id="9" fill="hold">
                            <p:stCondLst>
                              <p:cond delay="2000"/>
                            </p:stCondLst>
                            <p:childTnLst>
                              <p:par>
                                <p:cTn id="10" presetID="10" presetClass="entr" presetSubtype="0"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 name="Oval 14">
            <a:extLst>
              <a:ext uri="{FF2B5EF4-FFF2-40B4-BE49-F238E27FC236}">
                <a16:creationId xmlns:a16="http://schemas.microsoft.com/office/drawing/2014/main" id="{569C1A01-6FB5-43CE-ADCC-936728ACAC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6267" y="4388303"/>
            <a:ext cx="824089" cy="702986"/>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D9669AB2-CFB9-0E47-8724-CF26577C6CE3}"/>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201"/>
          <a:stretch/>
        </p:blipFill>
        <p:spPr>
          <a:xfrm>
            <a:off x="-23998" y="0"/>
            <a:ext cx="12215998" cy="5795999"/>
          </a:xfrm>
          <a:prstGeom prst="rect">
            <a:avLst/>
          </a:prstGeom>
        </p:spPr>
      </p:pic>
      <p:pic>
        <p:nvPicPr>
          <p:cNvPr id="36" name="Picture 12">
            <a:extLst>
              <a:ext uri="{FF2B5EF4-FFF2-40B4-BE49-F238E27FC236}">
                <a16:creationId xmlns:a16="http://schemas.microsoft.com/office/drawing/2014/main" id="{EE09A529-E47C-4634-BB98-0A9526C372B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C4ED5D1A-E191-2D4C-8EC3-A7F5AB1578D2}"/>
              </a:ext>
            </a:extLst>
          </p:cNvPr>
          <p:cNvSpPr txBox="1"/>
          <p:nvPr/>
        </p:nvSpPr>
        <p:spPr>
          <a:xfrm>
            <a:off x="354138" y="332656"/>
            <a:ext cx="5021782" cy="673219"/>
          </a:xfrm>
          <a:prstGeom prst="rect">
            <a:avLst/>
          </a:prstGeom>
        </p:spPr>
        <p:txBody>
          <a:bodyPr vert="horz" lIns="91440" tIns="45720" rIns="91440" bIns="45720" rtlCol="0" anchor="ctr">
            <a:normAutofit fontScale="92500" lnSpcReduction="10000"/>
          </a:bodyPr>
          <a:lstStyle/>
          <a:p>
            <a:pPr marL="0" marR="0" lvl="0" indent="0" fontAlgn="auto">
              <a:lnSpc>
                <a:spcPct val="90000"/>
              </a:lnSpc>
              <a:spcBef>
                <a:spcPct val="0"/>
              </a:spcBef>
              <a:spcAft>
                <a:spcPts val="600"/>
              </a:spcAft>
              <a:buClrTx/>
              <a:buSzTx/>
              <a:tabLst/>
              <a:defRPr/>
            </a:pPr>
            <a:r>
              <a:rPr lang="en-US" sz="4800" b="1"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Who we are</a:t>
            </a:r>
          </a:p>
        </p:txBody>
      </p:sp>
      <p:sp>
        <p:nvSpPr>
          <p:cNvPr id="3" name="Content Placeholder 2">
            <a:extLst>
              <a:ext uri="{FF2B5EF4-FFF2-40B4-BE49-F238E27FC236}">
                <a16:creationId xmlns:a16="http://schemas.microsoft.com/office/drawing/2014/main" id="{A7A13BFE-9005-0F43-8C66-413613495AF7}"/>
              </a:ext>
            </a:extLst>
          </p:cNvPr>
          <p:cNvSpPr>
            <a:spLocks noGrp="1"/>
          </p:cNvSpPr>
          <p:nvPr>
            <p:ph idx="1"/>
          </p:nvPr>
        </p:nvSpPr>
        <p:spPr>
          <a:xfrm>
            <a:off x="654169" y="4306936"/>
            <a:ext cx="10959654" cy="2070215"/>
          </a:xfrm>
        </p:spPr>
        <p:txBody>
          <a:bodyPr vert="horz" lIns="91440" tIns="45720" rIns="91440" bIns="45720" rtlCol="0" anchor="ctr">
            <a:normAutofit/>
          </a:bodyPr>
          <a:lstStyle/>
          <a:p>
            <a:pPr marL="0" indent="0">
              <a:buNone/>
            </a:pPr>
            <a:r>
              <a:rPr lang="en-US" sz="3200" dirty="0">
                <a:solidFill>
                  <a:srgbClr val="000000"/>
                </a:solidFill>
                <a:latin typeface="Arial" panose="020B0604020202020204" pitchFamily="34" charset="0"/>
                <a:cs typeface="Arial" panose="020B0604020202020204" pitchFamily="34" charset="0"/>
              </a:rPr>
              <a:t>We’re the voice of the sandwich and food-to-go industry in the UK, enabling our members to do business more effectively and helping them challenge legislation and other factors that could be damaging to their businesses.</a:t>
            </a:r>
          </a:p>
        </p:txBody>
      </p:sp>
      <p:pic>
        <p:nvPicPr>
          <p:cNvPr id="8" name="Picture 7">
            <a:extLst>
              <a:ext uri="{FF2B5EF4-FFF2-40B4-BE49-F238E27FC236}">
                <a16:creationId xmlns:a16="http://schemas.microsoft.com/office/drawing/2014/main" id="{E7B98F2F-DC0C-9343-90DD-C1EAB3699CE4}"/>
              </a:ext>
            </a:extLst>
          </p:cNvPr>
          <p:cNvPicPr>
            <a:picLocks noChangeAspect="1"/>
          </p:cNvPicPr>
          <p:nvPr/>
        </p:nvPicPr>
        <p:blipFill>
          <a:blip r:embed="rId5" cstate="print">
            <a:extLst>
              <a:ext uri="{28A0092B-C50C-407E-A947-70E740481C1C}">
                <a14:useLocalDpi xmlns:a14="http://schemas.microsoft.com/office/drawing/2010/main"/>
              </a:ext>
            </a:extLst>
          </a:blip>
          <a:srcRect/>
          <a:stretch/>
        </p:blipFill>
        <p:spPr>
          <a:xfrm>
            <a:off x="10697864" y="6097456"/>
            <a:ext cx="1066402" cy="583937"/>
          </a:xfrm>
          <a:prstGeom prst="rect">
            <a:avLst/>
          </a:prstGeom>
        </p:spPr>
      </p:pic>
    </p:spTree>
    <p:extLst>
      <p:ext uri="{BB962C8B-B14F-4D97-AF65-F5344CB8AC3E}">
        <p14:creationId xmlns:p14="http://schemas.microsoft.com/office/powerpoint/2010/main" val="2355752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p:tgtEl>
                                          <p:spTgt spid="4"/>
                                        </p:tgtEl>
                                        <p:attrNameLst>
                                          <p:attrName>ppt_y</p:attrName>
                                        </p:attrNameLst>
                                      </p:cBhvr>
                                      <p:tavLst>
                                        <p:tav tm="0">
                                          <p:val>
                                            <p:strVal val="#ppt_y+#ppt_h*1.125000"/>
                                          </p:val>
                                        </p:tav>
                                        <p:tav tm="100000">
                                          <p:val>
                                            <p:strVal val="#ppt_y"/>
                                          </p:val>
                                        </p:tav>
                                      </p:tavLst>
                                    </p:anim>
                                    <p:animEffect transition="in" filter="wipe(up)">
                                      <p:cBhvr>
                                        <p:cTn id="8" dur="2000"/>
                                        <p:tgtEl>
                                          <p:spTgt spid="4"/>
                                        </p:tgtEl>
                                      </p:cBhvr>
                                    </p:animEffect>
                                  </p:childTnLst>
                                </p:cTn>
                              </p:par>
                            </p:childTnLst>
                          </p:cTn>
                        </p:par>
                        <p:par>
                          <p:cTn id="9" fill="hold">
                            <p:stCondLst>
                              <p:cond delay="2000"/>
                            </p:stCondLst>
                            <p:childTnLst>
                              <p:par>
                                <p:cTn id="10" presetID="10" presetClass="entr" presetSubtype="0"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626A49D-75BC-D945-81D5-16B6798C4688}"/>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l="-201"/>
          <a:stretch/>
        </p:blipFill>
        <p:spPr>
          <a:xfrm>
            <a:off x="-23998" y="0"/>
            <a:ext cx="12215998" cy="5795999"/>
          </a:xfrm>
          <a:prstGeom prst="rect">
            <a:avLst/>
          </a:prstGeom>
        </p:spPr>
      </p:pic>
      <p:pic>
        <p:nvPicPr>
          <p:cNvPr id="13" name="Picture 12">
            <a:extLst>
              <a:ext uri="{FF2B5EF4-FFF2-40B4-BE49-F238E27FC236}">
                <a16:creationId xmlns:a16="http://schemas.microsoft.com/office/drawing/2014/main" id="{EE09A529-E47C-4634-BB98-0A9526C372B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5" name="Oval 14">
            <a:extLst>
              <a:ext uri="{FF2B5EF4-FFF2-40B4-BE49-F238E27FC236}">
                <a16:creationId xmlns:a16="http://schemas.microsoft.com/office/drawing/2014/main" id="{569C1A01-6FB5-43CE-ADCC-936728ACAC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6267" y="4388303"/>
            <a:ext cx="824089" cy="702986"/>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1F0C7A2D-33B5-C44A-A94F-624E149D47C5}"/>
              </a:ext>
            </a:extLst>
          </p:cNvPr>
          <p:cNvSpPr txBox="1"/>
          <p:nvPr/>
        </p:nvSpPr>
        <p:spPr>
          <a:xfrm>
            <a:off x="263352" y="523222"/>
            <a:ext cx="7622565" cy="961562"/>
          </a:xfrm>
          <a:prstGeom prst="rect">
            <a:avLst/>
          </a:prstGeom>
        </p:spPr>
        <p:txBody>
          <a:bodyPr vert="horz" lIns="91440" tIns="45720" rIns="91440" bIns="45720" rtlCol="0" anchor="ctr">
            <a:noAutofit/>
          </a:bodyPr>
          <a:lstStyle/>
          <a:p>
            <a:pPr>
              <a:lnSpc>
                <a:spcPct val="90000"/>
              </a:lnSpc>
              <a:spcBef>
                <a:spcPct val="0"/>
              </a:spcBef>
              <a:spcAft>
                <a:spcPts val="600"/>
              </a:spcAft>
              <a:defRPr/>
            </a:pPr>
            <a:r>
              <a:rPr lang="en-US" sz="4800" b="1"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How we support and protect your industry</a:t>
            </a:r>
          </a:p>
        </p:txBody>
      </p:sp>
      <p:sp>
        <p:nvSpPr>
          <p:cNvPr id="3" name="Content Placeholder 2">
            <a:extLst>
              <a:ext uri="{FF2B5EF4-FFF2-40B4-BE49-F238E27FC236}">
                <a16:creationId xmlns:a16="http://schemas.microsoft.com/office/drawing/2014/main" id="{A7A13BFE-9005-0F43-8C66-413613495AF7}"/>
              </a:ext>
            </a:extLst>
          </p:cNvPr>
          <p:cNvSpPr>
            <a:spLocks noGrp="1"/>
          </p:cNvSpPr>
          <p:nvPr>
            <p:ph idx="1"/>
          </p:nvPr>
        </p:nvSpPr>
        <p:spPr>
          <a:xfrm>
            <a:off x="705901" y="4388303"/>
            <a:ext cx="10780197" cy="2142187"/>
          </a:xfrm>
        </p:spPr>
        <p:txBody>
          <a:bodyPr vert="horz" lIns="91440" tIns="45720" rIns="91440" bIns="45720" rtlCol="0" anchor="ctr">
            <a:noAutofit/>
          </a:bodyPr>
          <a:lstStyle/>
          <a:p>
            <a:pPr marL="0" lvl="0" indent="0">
              <a:buNone/>
            </a:pPr>
            <a:r>
              <a:rPr lang="en-US" sz="3200" dirty="0">
                <a:solidFill>
                  <a:srgbClr val="000000"/>
                </a:solidFill>
                <a:latin typeface="Arial" panose="020B0604020202020204" pitchFamily="34" charset="0"/>
                <a:cs typeface="Arial" panose="020B0604020202020204" pitchFamily="34" charset="0"/>
              </a:rPr>
              <a:t>We provide a platform for you to grow, bringing you together with like-minded industry professionals; representing your voice in Westminster; and providing extensive guidance around implementation </a:t>
            </a:r>
            <a:br>
              <a:rPr lang="en-US" sz="3200" dirty="0">
                <a:solidFill>
                  <a:srgbClr val="000000"/>
                </a:solidFill>
                <a:latin typeface="Arial" panose="020B0604020202020204" pitchFamily="34" charset="0"/>
                <a:cs typeface="Arial" panose="020B0604020202020204" pitchFamily="34" charset="0"/>
              </a:rPr>
            </a:br>
            <a:r>
              <a:rPr lang="en-US" sz="3200" dirty="0">
                <a:solidFill>
                  <a:srgbClr val="000000"/>
                </a:solidFill>
                <a:latin typeface="Arial" panose="020B0604020202020204" pitchFamily="34" charset="0"/>
                <a:cs typeface="Arial" panose="020B0604020202020204" pitchFamily="34" charset="0"/>
              </a:rPr>
              <a:t>of legislation that’s relevant for your business.</a:t>
            </a:r>
          </a:p>
        </p:txBody>
      </p:sp>
      <p:pic>
        <p:nvPicPr>
          <p:cNvPr id="9" name="Picture 8">
            <a:extLst>
              <a:ext uri="{FF2B5EF4-FFF2-40B4-BE49-F238E27FC236}">
                <a16:creationId xmlns:a16="http://schemas.microsoft.com/office/drawing/2014/main" id="{8B61D264-FA5E-CA48-943F-1B311BFEB6C1}"/>
              </a:ext>
            </a:extLst>
          </p:cNvPr>
          <p:cNvPicPr>
            <a:picLocks noChangeAspect="1"/>
          </p:cNvPicPr>
          <p:nvPr/>
        </p:nvPicPr>
        <p:blipFill>
          <a:blip r:embed="rId4" cstate="print">
            <a:extLst>
              <a:ext uri="{28A0092B-C50C-407E-A947-70E740481C1C}">
                <a14:useLocalDpi xmlns:a14="http://schemas.microsoft.com/office/drawing/2010/main"/>
              </a:ext>
            </a:extLst>
          </a:blip>
          <a:srcRect/>
          <a:stretch/>
        </p:blipFill>
        <p:spPr>
          <a:xfrm>
            <a:off x="10697864" y="6097456"/>
            <a:ext cx="1066402" cy="583937"/>
          </a:xfrm>
          <a:prstGeom prst="rect">
            <a:avLst/>
          </a:prstGeom>
        </p:spPr>
      </p:pic>
    </p:spTree>
    <p:extLst>
      <p:ext uri="{BB962C8B-B14F-4D97-AF65-F5344CB8AC3E}">
        <p14:creationId xmlns:p14="http://schemas.microsoft.com/office/powerpoint/2010/main" val="1489503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p:tgtEl>
                                          <p:spTgt spid="5"/>
                                        </p:tgtEl>
                                        <p:attrNameLst>
                                          <p:attrName>ppt_y</p:attrName>
                                        </p:attrNameLst>
                                      </p:cBhvr>
                                      <p:tavLst>
                                        <p:tav tm="0">
                                          <p:val>
                                            <p:strVal val="#ppt_y+#ppt_h*1.125000"/>
                                          </p:val>
                                        </p:tav>
                                        <p:tav tm="100000">
                                          <p:val>
                                            <p:strVal val="#ppt_y"/>
                                          </p:val>
                                        </p:tav>
                                      </p:tavLst>
                                    </p:anim>
                                    <p:animEffect transition="in" filter="wipe(up)">
                                      <p:cBhvr>
                                        <p:cTn id="8" dur="2000"/>
                                        <p:tgtEl>
                                          <p:spTgt spid="5"/>
                                        </p:tgtEl>
                                      </p:cBhvr>
                                    </p:animEffect>
                                  </p:childTnLst>
                                </p:cTn>
                              </p:par>
                            </p:childTnLst>
                          </p:cTn>
                        </p:par>
                        <p:par>
                          <p:cTn id="9" fill="hold">
                            <p:stCondLst>
                              <p:cond delay="2000"/>
                            </p:stCondLst>
                            <p:childTnLst>
                              <p:par>
                                <p:cTn id="10" presetID="10" presetClass="entr" presetSubtype="0"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food, refrigerator, white&#10;&#10;Description automatically generated">
            <a:extLst>
              <a:ext uri="{FF2B5EF4-FFF2-40B4-BE49-F238E27FC236}">
                <a16:creationId xmlns:a16="http://schemas.microsoft.com/office/drawing/2014/main" id="{81FC45B2-8D25-C44C-BA07-214B65F3514F}"/>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27384"/>
            <a:ext cx="12192000" cy="6888480"/>
          </a:xfrm>
          <a:prstGeom prst="rect">
            <a:avLst/>
          </a:prstGeom>
        </p:spPr>
      </p:pic>
      <p:graphicFrame>
        <p:nvGraphicFramePr>
          <p:cNvPr id="5" name="Diagram 4">
            <a:extLst>
              <a:ext uri="{FF2B5EF4-FFF2-40B4-BE49-F238E27FC236}">
                <a16:creationId xmlns:a16="http://schemas.microsoft.com/office/drawing/2014/main" id="{E3976DC7-CB27-434A-9538-8F7F5D055E4F}"/>
              </a:ext>
            </a:extLst>
          </p:cNvPr>
          <p:cNvGraphicFramePr/>
          <p:nvPr>
            <p:extLst>
              <p:ext uri="{D42A27DB-BD31-4B8C-83A1-F6EECF244321}">
                <p14:modId xmlns:p14="http://schemas.microsoft.com/office/powerpoint/2010/main" val="1005340622"/>
              </p:ext>
            </p:extLst>
          </p:nvPr>
        </p:nvGraphicFramePr>
        <p:xfrm>
          <a:off x="2135560" y="908720"/>
          <a:ext cx="7920880" cy="545494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7" name="Rectangle 16">
            <a:extLst>
              <a:ext uri="{FF2B5EF4-FFF2-40B4-BE49-F238E27FC236}">
                <a16:creationId xmlns:a16="http://schemas.microsoft.com/office/drawing/2014/main" id="{1473324A-5E5C-A641-95CF-0F51829BBB8B}"/>
              </a:ext>
            </a:extLst>
          </p:cNvPr>
          <p:cNvSpPr/>
          <p:nvPr/>
        </p:nvSpPr>
        <p:spPr>
          <a:xfrm>
            <a:off x="263352" y="317671"/>
            <a:ext cx="6624736" cy="7259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90000"/>
              </a:lnSpc>
              <a:spcBef>
                <a:spcPct val="0"/>
              </a:spcBef>
              <a:spcAft>
                <a:spcPts val="600"/>
              </a:spcAft>
              <a:defRPr/>
            </a:pPr>
            <a:r>
              <a:rPr lang="en-GB" sz="4800" b="1"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Nine reasons to join</a:t>
            </a:r>
          </a:p>
        </p:txBody>
      </p:sp>
      <p:pic>
        <p:nvPicPr>
          <p:cNvPr id="6" name="Picture 5">
            <a:extLst>
              <a:ext uri="{FF2B5EF4-FFF2-40B4-BE49-F238E27FC236}">
                <a16:creationId xmlns:a16="http://schemas.microsoft.com/office/drawing/2014/main" id="{4ADAC839-5AB1-1C43-BF51-1F5080E3E4BD}"/>
              </a:ext>
            </a:extLst>
          </p:cNvPr>
          <p:cNvPicPr>
            <a:picLocks noChangeAspect="1"/>
          </p:cNvPicPr>
          <p:nvPr/>
        </p:nvPicPr>
        <p:blipFill>
          <a:blip r:embed="rId9" cstate="print">
            <a:extLst>
              <a:ext uri="{28A0092B-C50C-407E-A947-70E740481C1C}">
                <a14:useLocalDpi xmlns:a14="http://schemas.microsoft.com/office/drawing/2010/main"/>
              </a:ext>
            </a:extLst>
          </a:blip>
          <a:srcRect/>
          <a:stretch/>
        </p:blipFill>
        <p:spPr>
          <a:xfrm>
            <a:off x="10697864" y="6097456"/>
            <a:ext cx="1066402" cy="583937"/>
          </a:xfrm>
          <a:prstGeom prst="rect">
            <a:avLst/>
          </a:prstGeom>
        </p:spPr>
      </p:pic>
    </p:spTree>
    <p:extLst>
      <p:ext uri="{BB962C8B-B14F-4D97-AF65-F5344CB8AC3E}">
        <p14:creationId xmlns:p14="http://schemas.microsoft.com/office/powerpoint/2010/main" val="1490897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1000"/>
                                        <p:tgtEl>
                                          <p:spTgt spid="17"/>
                                        </p:tgtEl>
                                        <p:attrNameLst>
                                          <p:attrName>ppt_y</p:attrName>
                                        </p:attrNameLst>
                                      </p:cBhvr>
                                      <p:tavLst>
                                        <p:tav tm="0">
                                          <p:val>
                                            <p:strVal val="#ppt_y+#ppt_h*1.125000"/>
                                          </p:val>
                                        </p:tav>
                                        <p:tav tm="100000">
                                          <p:val>
                                            <p:strVal val="#ppt_y"/>
                                          </p:val>
                                        </p:tav>
                                      </p:tavLst>
                                    </p:anim>
                                    <p:animEffect transition="in" filter="wipe(up)">
                                      <p:cBhvr>
                                        <p:cTn id="8" dur="1000"/>
                                        <p:tgtEl>
                                          <p:spTgt spid="17"/>
                                        </p:tgtEl>
                                      </p:cBhvr>
                                    </p:animEffect>
                                  </p:childTnLst>
                                </p:cTn>
                              </p:par>
                            </p:childTnLst>
                          </p:cTn>
                        </p:par>
                        <p:par>
                          <p:cTn id="9" fill="hold">
                            <p:stCondLst>
                              <p:cond delay="1000"/>
                            </p:stCondLst>
                            <p:childTnLst>
                              <p:par>
                                <p:cTn id="10" presetID="10" presetClass="entr" presetSubtype="0"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BBB51D3-A541-564D-8DFF-72D0745B6C62}"/>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0" y="-20589"/>
            <a:ext cx="9718853" cy="6876000"/>
          </a:xfrm>
          <a:prstGeom prst="rect">
            <a:avLst/>
          </a:prstGeom>
        </p:spPr>
      </p:pic>
      <p:sp>
        <p:nvSpPr>
          <p:cNvPr id="7" name="Rectangle 6">
            <a:extLst>
              <a:ext uri="{FF2B5EF4-FFF2-40B4-BE49-F238E27FC236}">
                <a16:creationId xmlns:a16="http://schemas.microsoft.com/office/drawing/2014/main" id="{37F3EE90-ED33-F14C-AECC-74ABF9FB8FDD}"/>
              </a:ext>
            </a:extLst>
          </p:cNvPr>
          <p:cNvSpPr/>
          <p:nvPr/>
        </p:nvSpPr>
        <p:spPr>
          <a:xfrm>
            <a:off x="3719736" y="1628800"/>
            <a:ext cx="7488832" cy="50625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r>
              <a:rPr lang="en-US" dirty="0">
                <a:solidFill>
                  <a:schemeClr val="tx1"/>
                </a:solidFill>
                <a:latin typeface="Arial" panose="020B0604020202020204" pitchFamily="34" charset="0"/>
                <a:cs typeface="Arial" panose="020B0604020202020204" pitchFamily="34" charset="0"/>
              </a:rPr>
              <a:t>We will help your technical team obtain the best advice when they need it.  </a:t>
            </a:r>
          </a:p>
          <a:p>
            <a:endParaRPr lang="en-US" dirty="0">
              <a:solidFill>
                <a:schemeClr val="tx1"/>
              </a:solidFill>
              <a:latin typeface="Arial" panose="020B0604020202020204" pitchFamily="34" charset="0"/>
              <a:cs typeface="Arial" panose="020B0604020202020204" pitchFamily="34" charset="0"/>
            </a:endParaRPr>
          </a:p>
          <a:p>
            <a:r>
              <a:rPr lang="en-US" dirty="0">
                <a:solidFill>
                  <a:schemeClr val="tx1"/>
                </a:solidFill>
                <a:latin typeface="Arial" panose="020B0604020202020204" pitchFamily="34" charset="0"/>
                <a:cs typeface="Arial" panose="020B0604020202020204" pitchFamily="34" charset="0"/>
              </a:rPr>
              <a:t>All our members are covered by our Primary Authority Agreement, which means we can get advice on the interpretation of legislation from Government sources that is Assured and difficult for EHO’s to challenge.</a:t>
            </a:r>
          </a:p>
          <a:p>
            <a:endParaRPr lang="en-US" dirty="0">
              <a:solidFill>
                <a:schemeClr val="tx1"/>
              </a:solidFill>
              <a:latin typeface="Arial" panose="020B0604020202020204" pitchFamily="34" charset="0"/>
              <a:cs typeface="Arial" panose="020B0604020202020204" pitchFamily="34" charset="0"/>
            </a:endParaRPr>
          </a:p>
          <a:p>
            <a:r>
              <a:rPr lang="en-US" dirty="0">
                <a:solidFill>
                  <a:schemeClr val="tx1"/>
                </a:solidFill>
                <a:latin typeface="Arial" panose="020B0604020202020204" pitchFamily="34" charset="0"/>
                <a:cs typeface="Arial" panose="020B0604020202020204" pitchFamily="34" charset="0"/>
              </a:rPr>
              <a:t>Furthermore, members can use the Association’s agreement to clarify issues raised by EHO’s or to check things like the legality of wording on labels.</a:t>
            </a:r>
          </a:p>
          <a:p>
            <a:endParaRPr lang="en-US" dirty="0">
              <a:solidFill>
                <a:schemeClr val="tx1"/>
              </a:solidFill>
              <a:latin typeface="Arial" panose="020B0604020202020204" pitchFamily="34" charset="0"/>
              <a:cs typeface="Arial" panose="020B0604020202020204" pitchFamily="34" charset="0"/>
            </a:endParaRPr>
          </a:p>
          <a:p>
            <a:r>
              <a:rPr lang="en-US" dirty="0">
                <a:solidFill>
                  <a:schemeClr val="tx1"/>
                </a:solidFill>
                <a:latin typeface="Arial" panose="020B0604020202020204" pitchFamily="34" charset="0"/>
                <a:cs typeface="Arial" panose="020B0604020202020204" pitchFamily="34" charset="0"/>
              </a:rPr>
              <a:t>Members also have access to the Association’s Technical Manager and our helpline service which provides free telephone guidance on health &amp; safety as well as employment matters.</a:t>
            </a:r>
          </a:p>
        </p:txBody>
      </p:sp>
      <p:sp>
        <p:nvSpPr>
          <p:cNvPr id="5" name="Rectangle 4">
            <a:extLst>
              <a:ext uri="{FF2B5EF4-FFF2-40B4-BE49-F238E27FC236}">
                <a16:creationId xmlns:a16="http://schemas.microsoft.com/office/drawing/2014/main" id="{CB5DF515-BD89-A64E-9E15-C61D5173CEF3}"/>
              </a:ext>
            </a:extLst>
          </p:cNvPr>
          <p:cNvSpPr/>
          <p:nvPr/>
        </p:nvSpPr>
        <p:spPr>
          <a:xfrm>
            <a:off x="3719736" y="188640"/>
            <a:ext cx="8064896" cy="18722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nSpc>
                <a:spcPct val="90000"/>
              </a:lnSpc>
              <a:spcBef>
                <a:spcPct val="0"/>
              </a:spcBef>
              <a:spcAft>
                <a:spcPts val="600"/>
              </a:spcAft>
              <a:defRPr/>
            </a:pPr>
            <a:r>
              <a:rPr lang="en-GB" sz="4800" b="1" dirty="0">
                <a:solidFill>
                  <a:srgbClr val="2F3193"/>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Technical expertise – advice and support</a:t>
            </a:r>
          </a:p>
          <a:p>
            <a:r>
              <a:rPr lang="en-GB" sz="2400" dirty="0"/>
              <a:t> </a:t>
            </a:r>
          </a:p>
        </p:txBody>
      </p:sp>
      <p:pic>
        <p:nvPicPr>
          <p:cNvPr id="10" name="Picture 9">
            <a:extLst>
              <a:ext uri="{FF2B5EF4-FFF2-40B4-BE49-F238E27FC236}">
                <a16:creationId xmlns:a16="http://schemas.microsoft.com/office/drawing/2014/main" id="{1B5E946E-11B8-D340-BD06-8125495DC90A}"/>
              </a:ext>
            </a:extLst>
          </p:cNvPr>
          <p:cNvPicPr>
            <a:picLocks noChangeAspect="1"/>
          </p:cNvPicPr>
          <p:nvPr/>
        </p:nvPicPr>
        <p:blipFill>
          <a:blip r:embed="rId4" cstate="print">
            <a:extLst>
              <a:ext uri="{28A0092B-C50C-407E-A947-70E740481C1C}">
                <a14:useLocalDpi xmlns:a14="http://schemas.microsoft.com/office/drawing/2010/main"/>
              </a:ext>
            </a:extLst>
          </a:blip>
          <a:srcRect/>
          <a:stretch/>
        </p:blipFill>
        <p:spPr>
          <a:xfrm>
            <a:off x="10697864" y="6097456"/>
            <a:ext cx="1066402" cy="583937"/>
          </a:xfrm>
          <a:prstGeom prst="rect">
            <a:avLst/>
          </a:prstGeom>
        </p:spPr>
      </p:pic>
    </p:spTree>
    <p:extLst>
      <p:ext uri="{BB962C8B-B14F-4D97-AF65-F5344CB8AC3E}">
        <p14:creationId xmlns:p14="http://schemas.microsoft.com/office/powerpoint/2010/main" val="2455445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1"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p:tgtEl>
                                          <p:spTgt spid="5"/>
                                        </p:tgtEl>
                                        <p:attrNameLst>
                                          <p:attrName>ppt_y</p:attrName>
                                        </p:attrNameLst>
                                      </p:cBhvr>
                                      <p:tavLst>
                                        <p:tav tm="0">
                                          <p:val>
                                            <p:strVal val="#ppt_y-#ppt_h*1.125000"/>
                                          </p:val>
                                        </p:tav>
                                        <p:tav tm="100000">
                                          <p:val>
                                            <p:strVal val="#ppt_y"/>
                                          </p:val>
                                        </p:tav>
                                      </p:tavLst>
                                    </p:anim>
                                    <p:animEffect transition="in" filter="wipe(down)">
                                      <p:cBhvr>
                                        <p:cTn id="8" dur="2000"/>
                                        <p:tgtEl>
                                          <p:spTgt spid="5"/>
                                        </p:tgtEl>
                                      </p:cBhvr>
                                    </p:animEffect>
                                  </p:childTnLst>
                                </p:cTn>
                              </p:par>
                            </p:childTnLst>
                          </p:cTn>
                        </p:par>
                        <p:par>
                          <p:cTn id="9" fill="hold">
                            <p:stCondLst>
                              <p:cond delay="2000"/>
                            </p:stCondLst>
                            <p:childTnLst>
                              <p:par>
                                <p:cTn id="10" presetID="10" presetClass="entr" presetSubtype="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2FDE652-6F17-604C-B270-9CA476B0B4E8}"/>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0" y="-20589"/>
            <a:ext cx="9718853" cy="6876000"/>
          </a:xfrm>
          <a:prstGeom prst="rect">
            <a:avLst/>
          </a:prstGeom>
        </p:spPr>
      </p:pic>
      <p:sp>
        <p:nvSpPr>
          <p:cNvPr id="7" name="Rectangle 6">
            <a:extLst>
              <a:ext uri="{FF2B5EF4-FFF2-40B4-BE49-F238E27FC236}">
                <a16:creationId xmlns:a16="http://schemas.microsoft.com/office/drawing/2014/main" id="{37F3EE90-ED33-F14C-AECC-74ABF9FB8FDD}"/>
              </a:ext>
            </a:extLst>
          </p:cNvPr>
          <p:cNvSpPr/>
          <p:nvPr/>
        </p:nvSpPr>
        <p:spPr>
          <a:xfrm>
            <a:off x="-888776" y="5949280"/>
            <a:ext cx="7524000" cy="13662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2000" b="1" dirty="0">
              <a:solidFill>
                <a:schemeClr val="tx1"/>
              </a:solidFill>
            </a:endParaRPr>
          </a:p>
        </p:txBody>
      </p:sp>
      <p:sp>
        <p:nvSpPr>
          <p:cNvPr id="5" name="Rectangle 4">
            <a:extLst>
              <a:ext uri="{FF2B5EF4-FFF2-40B4-BE49-F238E27FC236}">
                <a16:creationId xmlns:a16="http://schemas.microsoft.com/office/drawing/2014/main" id="{CB5DF515-BD89-A64E-9E15-C61D5173CEF3}"/>
              </a:ext>
            </a:extLst>
          </p:cNvPr>
          <p:cNvSpPr/>
          <p:nvPr/>
        </p:nvSpPr>
        <p:spPr>
          <a:xfrm>
            <a:off x="0" y="0"/>
            <a:ext cx="457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a:t> </a:t>
            </a:r>
          </a:p>
        </p:txBody>
      </p:sp>
      <p:sp>
        <p:nvSpPr>
          <p:cNvPr id="10" name="Rectangle 9">
            <a:extLst>
              <a:ext uri="{FF2B5EF4-FFF2-40B4-BE49-F238E27FC236}">
                <a16:creationId xmlns:a16="http://schemas.microsoft.com/office/drawing/2014/main" id="{E23A4C6E-5667-9A42-B4EE-D061A5E122DF}"/>
              </a:ext>
            </a:extLst>
          </p:cNvPr>
          <p:cNvSpPr/>
          <p:nvPr/>
        </p:nvSpPr>
        <p:spPr>
          <a:xfrm>
            <a:off x="3719736" y="188640"/>
            <a:ext cx="7920880" cy="18722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r>
              <a:rPr lang="en-GB" sz="4800" b="1" dirty="0">
                <a:solidFill>
                  <a:srgbClr val="2F3193"/>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Make sure your voice is heard in government </a:t>
            </a:r>
          </a:p>
        </p:txBody>
      </p:sp>
      <p:sp>
        <p:nvSpPr>
          <p:cNvPr id="12" name="Rectangle 11">
            <a:extLst>
              <a:ext uri="{FF2B5EF4-FFF2-40B4-BE49-F238E27FC236}">
                <a16:creationId xmlns:a16="http://schemas.microsoft.com/office/drawing/2014/main" id="{95B4257C-D8CF-424E-8F8E-4F4DE5D8A1BD}"/>
              </a:ext>
            </a:extLst>
          </p:cNvPr>
          <p:cNvSpPr/>
          <p:nvPr/>
        </p:nvSpPr>
        <p:spPr>
          <a:xfrm>
            <a:off x="3718866" y="2412013"/>
            <a:ext cx="6913638" cy="15189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r>
              <a:rPr lang="en-US" sz="2000" dirty="0">
                <a:solidFill>
                  <a:schemeClr val="tx1"/>
                </a:solidFill>
                <a:latin typeface="Arial" panose="020B0604020202020204" pitchFamily="34" charset="0"/>
                <a:cs typeface="Arial" panose="020B0604020202020204" pitchFamily="34" charset="0"/>
              </a:rPr>
              <a:t>As a Stakeholder, </a:t>
            </a:r>
            <a:r>
              <a:rPr lang="en-US" sz="2000" dirty="0" err="1">
                <a:solidFill>
                  <a:schemeClr val="tx1"/>
                </a:solidFill>
                <a:latin typeface="Arial" panose="020B0604020202020204" pitchFamily="34" charset="0"/>
                <a:cs typeface="Arial" panose="020B0604020202020204" pitchFamily="34" charset="0"/>
              </a:rPr>
              <a:t>recognised</a:t>
            </a:r>
            <a:r>
              <a:rPr lang="en-US" sz="2000" dirty="0">
                <a:solidFill>
                  <a:schemeClr val="tx1"/>
                </a:solidFill>
                <a:latin typeface="Arial" panose="020B0604020202020204" pitchFamily="34" charset="0"/>
                <a:cs typeface="Arial" panose="020B0604020202020204" pitchFamily="34" charset="0"/>
              </a:rPr>
              <a:t> by Government as representing the sandwich and food-to-go sector, we are there to represent the interests of our market, providing a voice both collectively and individually for all our members.</a:t>
            </a:r>
            <a:endParaRPr lang="en-US" sz="2000" b="1" dirty="0">
              <a:solidFill>
                <a:schemeClr val="tx1"/>
              </a:solidFill>
            </a:endParaRPr>
          </a:p>
          <a:p>
            <a:endParaRPr lang="en-US" sz="2000" b="1" dirty="0">
              <a:solidFill>
                <a:schemeClr val="tx1"/>
              </a:solidFill>
            </a:endParaRPr>
          </a:p>
        </p:txBody>
      </p:sp>
      <p:pic>
        <p:nvPicPr>
          <p:cNvPr id="14" name="Picture 13">
            <a:extLst>
              <a:ext uri="{FF2B5EF4-FFF2-40B4-BE49-F238E27FC236}">
                <a16:creationId xmlns:a16="http://schemas.microsoft.com/office/drawing/2014/main" id="{DF1EC03F-3B74-9143-A371-1948295C88ED}"/>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10697864" y="6097456"/>
            <a:ext cx="1066402" cy="583937"/>
          </a:xfrm>
          <a:prstGeom prst="rect">
            <a:avLst/>
          </a:prstGeom>
        </p:spPr>
      </p:pic>
    </p:spTree>
    <p:extLst>
      <p:ext uri="{BB962C8B-B14F-4D97-AF65-F5344CB8AC3E}">
        <p14:creationId xmlns:p14="http://schemas.microsoft.com/office/powerpoint/2010/main" val="1780290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p:tgtEl>
                                          <p:spTgt spid="10"/>
                                        </p:tgtEl>
                                        <p:attrNameLst>
                                          <p:attrName>ppt_y</p:attrName>
                                        </p:attrNameLst>
                                      </p:cBhvr>
                                      <p:tavLst>
                                        <p:tav tm="0">
                                          <p:val>
                                            <p:strVal val="#ppt_y-#ppt_h*1.125000"/>
                                          </p:val>
                                        </p:tav>
                                        <p:tav tm="100000">
                                          <p:val>
                                            <p:strVal val="#ppt_y"/>
                                          </p:val>
                                        </p:tav>
                                      </p:tavLst>
                                    </p:anim>
                                    <p:animEffect transition="in" filter="wipe(down)">
                                      <p:cBhvr>
                                        <p:cTn id="8" dur="2000"/>
                                        <p:tgtEl>
                                          <p:spTgt spid="10"/>
                                        </p:tgtEl>
                                      </p:cBhvr>
                                    </p:animEffect>
                                  </p:childTnLst>
                                </p:cTn>
                              </p:par>
                            </p:childTnLst>
                          </p:cTn>
                        </p:par>
                        <p:par>
                          <p:cTn id="9" fill="hold">
                            <p:stCondLst>
                              <p:cond delay="2000"/>
                            </p:stCondLst>
                            <p:childTnLst>
                              <p:par>
                                <p:cTn id="10" presetID="10" presetClass="entr" presetSubtype="0"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4D367975-94A7-2647-BA45-B67FE593ACCF}"/>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0" y="-9000"/>
            <a:ext cx="9718853" cy="6876000"/>
          </a:xfrm>
          <a:prstGeom prst="rect">
            <a:avLst/>
          </a:prstGeom>
        </p:spPr>
      </p:pic>
      <p:sp>
        <p:nvSpPr>
          <p:cNvPr id="8" name="Rectangle 7">
            <a:extLst>
              <a:ext uri="{FF2B5EF4-FFF2-40B4-BE49-F238E27FC236}">
                <a16:creationId xmlns:a16="http://schemas.microsoft.com/office/drawing/2014/main" id="{85430F7C-F32F-C144-A677-104E8E8FD90F}"/>
              </a:ext>
            </a:extLst>
          </p:cNvPr>
          <p:cNvSpPr/>
          <p:nvPr/>
        </p:nvSpPr>
        <p:spPr>
          <a:xfrm>
            <a:off x="3719736" y="368660"/>
            <a:ext cx="7920880" cy="18722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r>
              <a:rPr lang="en-GB" sz="4800" b="1" dirty="0">
                <a:solidFill>
                  <a:srgbClr val="2F3193"/>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Opportunities for insights and networking at member only briefing sessions</a:t>
            </a:r>
          </a:p>
        </p:txBody>
      </p:sp>
      <p:sp>
        <p:nvSpPr>
          <p:cNvPr id="10" name="Rectangle 9">
            <a:extLst>
              <a:ext uri="{FF2B5EF4-FFF2-40B4-BE49-F238E27FC236}">
                <a16:creationId xmlns:a16="http://schemas.microsoft.com/office/drawing/2014/main" id="{059BA16A-D741-034A-BBDB-E9D622397BE7}"/>
              </a:ext>
            </a:extLst>
          </p:cNvPr>
          <p:cNvSpPr/>
          <p:nvPr/>
        </p:nvSpPr>
        <p:spPr>
          <a:xfrm>
            <a:off x="3718866" y="2630117"/>
            <a:ext cx="8230244" cy="25990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r>
              <a:rPr lang="en-US" sz="2000" dirty="0">
                <a:solidFill>
                  <a:schemeClr val="tx1"/>
                </a:solidFill>
                <a:latin typeface="Arial" panose="020B0604020202020204" pitchFamily="34" charset="0"/>
                <a:cs typeface="Arial" panose="020B0604020202020204" pitchFamily="34" charset="0"/>
              </a:rPr>
              <a:t>As a member we’ll provide you with opportunities to meet and network with contacts from across the sandwich and food-to-go industry at exclusive Association events, where you’ll have the chance to learn about latest industry trends and  hear from industry leaders and innovators.</a:t>
            </a:r>
          </a:p>
          <a:p>
            <a:endParaRPr lang="en-US" sz="2000" dirty="0">
              <a:solidFill>
                <a:schemeClr val="tx1"/>
              </a:solidFill>
              <a:latin typeface="Arial" panose="020B0604020202020204" pitchFamily="34" charset="0"/>
              <a:cs typeface="Arial" panose="020B0604020202020204" pitchFamily="34" charset="0"/>
            </a:endParaRPr>
          </a:p>
          <a:p>
            <a:r>
              <a:rPr lang="en-US" sz="2000" dirty="0">
                <a:solidFill>
                  <a:schemeClr val="tx1"/>
                </a:solidFill>
                <a:latin typeface="Arial" panose="020B0604020202020204" pitchFamily="34" charset="0"/>
                <a:cs typeface="Arial" panose="020B0604020202020204" pitchFamily="34" charset="0"/>
              </a:rPr>
              <a:t>You’ll have the chance to join at least three of these exclusive sessions per year in London. </a:t>
            </a:r>
          </a:p>
        </p:txBody>
      </p:sp>
      <p:pic>
        <p:nvPicPr>
          <p:cNvPr id="13" name="Picture 12">
            <a:extLst>
              <a:ext uri="{FF2B5EF4-FFF2-40B4-BE49-F238E27FC236}">
                <a16:creationId xmlns:a16="http://schemas.microsoft.com/office/drawing/2014/main" id="{47643DA2-F5A9-AB48-92AB-5759190FBF5F}"/>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10697864" y="6097456"/>
            <a:ext cx="1066402" cy="583937"/>
          </a:xfrm>
          <a:prstGeom prst="rect">
            <a:avLst/>
          </a:prstGeom>
        </p:spPr>
      </p:pic>
    </p:spTree>
    <p:extLst>
      <p:ext uri="{BB962C8B-B14F-4D97-AF65-F5344CB8AC3E}">
        <p14:creationId xmlns:p14="http://schemas.microsoft.com/office/powerpoint/2010/main" val="2639241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2000"/>
                                        <p:tgtEl>
                                          <p:spTgt spid="8"/>
                                        </p:tgtEl>
                                        <p:attrNameLst>
                                          <p:attrName>ppt_y</p:attrName>
                                        </p:attrNameLst>
                                      </p:cBhvr>
                                      <p:tavLst>
                                        <p:tav tm="0">
                                          <p:val>
                                            <p:strVal val="#ppt_y-#ppt_h*1.125000"/>
                                          </p:val>
                                        </p:tav>
                                        <p:tav tm="100000">
                                          <p:val>
                                            <p:strVal val="#ppt_y"/>
                                          </p:val>
                                        </p:tav>
                                      </p:tavLst>
                                    </p:anim>
                                    <p:animEffect transition="in" filter="wipe(down)">
                                      <p:cBhvr>
                                        <p:cTn id="8" dur="2000"/>
                                        <p:tgtEl>
                                          <p:spTgt spid="8"/>
                                        </p:tgtEl>
                                      </p:cBhvr>
                                    </p:animEffect>
                                  </p:childTnLst>
                                </p:cTn>
                              </p:par>
                            </p:childTnLst>
                          </p:cTn>
                        </p:par>
                        <p:par>
                          <p:cTn id="9" fill="hold">
                            <p:stCondLst>
                              <p:cond delay="2000"/>
                            </p:stCondLst>
                            <p:childTnLst>
                              <p:par>
                                <p:cTn id="10" presetID="10" presetClass="entr" presetSubtype="0"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AEBD3C88-76D2-2442-A82B-F350968E0A10}"/>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0" y="-20589"/>
            <a:ext cx="9718853" cy="6876000"/>
          </a:xfrm>
          <a:prstGeom prst="rect">
            <a:avLst/>
          </a:prstGeom>
        </p:spPr>
      </p:pic>
      <p:sp>
        <p:nvSpPr>
          <p:cNvPr id="6" name="Rectangle 5">
            <a:extLst>
              <a:ext uri="{FF2B5EF4-FFF2-40B4-BE49-F238E27FC236}">
                <a16:creationId xmlns:a16="http://schemas.microsoft.com/office/drawing/2014/main" id="{41B63AFB-B385-2843-8B4E-392F9CA91ECE}"/>
              </a:ext>
            </a:extLst>
          </p:cNvPr>
          <p:cNvSpPr/>
          <p:nvPr/>
        </p:nvSpPr>
        <p:spPr>
          <a:xfrm>
            <a:off x="3719735" y="404664"/>
            <a:ext cx="8264609" cy="24115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n-GB" sz="4800" b="1" dirty="0">
                <a:solidFill>
                  <a:srgbClr val="2F3193"/>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Stay informed and up </a:t>
            </a:r>
            <a:br>
              <a:rPr lang="en-GB" sz="4800" b="1" dirty="0">
                <a:solidFill>
                  <a:srgbClr val="2F3193"/>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br>
            <a:r>
              <a:rPr lang="en-GB" sz="4800" b="1" dirty="0">
                <a:solidFill>
                  <a:srgbClr val="2F3193"/>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to date around issues </a:t>
            </a:r>
            <a:br>
              <a:rPr lang="en-GB" sz="4800" b="1" dirty="0">
                <a:solidFill>
                  <a:srgbClr val="2F3193"/>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br>
            <a:r>
              <a:rPr lang="en-GB" sz="4800" b="1" dirty="0">
                <a:solidFill>
                  <a:srgbClr val="2F3193"/>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that impact how you </a:t>
            </a:r>
            <a:br>
              <a:rPr lang="en-GB" sz="4800" b="1" dirty="0">
                <a:solidFill>
                  <a:srgbClr val="2F3193"/>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br>
            <a:r>
              <a:rPr lang="en-GB" sz="4800" b="1" dirty="0">
                <a:solidFill>
                  <a:srgbClr val="2F3193"/>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do business</a:t>
            </a:r>
          </a:p>
        </p:txBody>
      </p:sp>
      <p:sp>
        <p:nvSpPr>
          <p:cNvPr id="10" name="Rectangle 9">
            <a:extLst>
              <a:ext uri="{FF2B5EF4-FFF2-40B4-BE49-F238E27FC236}">
                <a16:creationId xmlns:a16="http://schemas.microsoft.com/office/drawing/2014/main" id="{F06531C5-3AE4-B04C-8CC0-FEA702D6E77D}"/>
              </a:ext>
            </a:extLst>
          </p:cNvPr>
          <p:cNvSpPr/>
          <p:nvPr/>
        </p:nvSpPr>
        <p:spPr>
          <a:xfrm>
            <a:off x="3718866" y="3140968"/>
            <a:ext cx="7201670" cy="42552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r>
              <a:rPr lang="en-US" dirty="0">
                <a:solidFill>
                  <a:schemeClr val="tx1"/>
                </a:solidFill>
                <a:latin typeface="Arial" panose="020B0604020202020204" pitchFamily="34" charset="0"/>
                <a:cs typeface="Arial" panose="020B0604020202020204" pitchFamily="34" charset="0"/>
              </a:rPr>
              <a:t>We know your business and the issues that matter to you, so we will let you know about important developments, whether around legislation or key market developments, that could directly affect your business.    </a:t>
            </a:r>
          </a:p>
          <a:p>
            <a:endParaRPr lang="en-US" dirty="0">
              <a:solidFill>
                <a:schemeClr val="tx1"/>
              </a:solidFill>
              <a:latin typeface="Arial" panose="020B0604020202020204" pitchFamily="34" charset="0"/>
              <a:cs typeface="Arial" panose="020B0604020202020204" pitchFamily="34" charset="0"/>
            </a:endParaRPr>
          </a:p>
          <a:p>
            <a:r>
              <a:rPr lang="en-US" dirty="0">
                <a:solidFill>
                  <a:schemeClr val="tx1"/>
                </a:solidFill>
                <a:latin typeface="Arial" panose="020B0604020202020204" pitchFamily="34" charset="0"/>
                <a:cs typeface="Arial" panose="020B0604020202020204" pitchFamily="34" charset="0"/>
              </a:rPr>
              <a:t>We’ll also give you access to the full minutes from our Board meetings where we discuss issues and decide on policy so that you can keep up-to-date with what the Association is doing.</a:t>
            </a:r>
          </a:p>
          <a:p>
            <a:endParaRPr lang="en-US" dirty="0">
              <a:solidFill>
                <a:schemeClr val="tx1"/>
              </a:solidFill>
              <a:latin typeface="Arial" panose="020B0604020202020204" pitchFamily="34" charset="0"/>
              <a:cs typeface="Arial" panose="020B0604020202020204" pitchFamily="34" charset="0"/>
            </a:endParaRPr>
          </a:p>
          <a:p>
            <a:r>
              <a:rPr lang="en-US" dirty="0">
                <a:solidFill>
                  <a:schemeClr val="tx1"/>
                </a:solidFill>
                <a:latin typeface="Arial" panose="020B0604020202020204" pitchFamily="34" charset="0"/>
                <a:cs typeface="Arial" panose="020B0604020202020204" pitchFamily="34" charset="0"/>
              </a:rPr>
              <a:t>Plus, you’ll receive our quarterly updates, where we share all that’s happened in the past three months and flag up what to expect in the three months ahead.</a:t>
            </a:r>
          </a:p>
        </p:txBody>
      </p:sp>
      <p:pic>
        <p:nvPicPr>
          <p:cNvPr id="13" name="Picture 12">
            <a:extLst>
              <a:ext uri="{FF2B5EF4-FFF2-40B4-BE49-F238E27FC236}">
                <a16:creationId xmlns:a16="http://schemas.microsoft.com/office/drawing/2014/main" id="{8BAE37B3-5F6E-CF4B-BECF-4FFF58DA693B}"/>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10697864" y="6097456"/>
            <a:ext cx="1066402" cy="583937"/>
          </a:xfrm>
          <a:prstGeom prst="rect">
            <a:avLst/>
          </a:prstGeom>
        </p:spPr>
      </p:pic>
    </p:spTree>
    <p:extLst>
      <p:ext uri="{BB962C8B-B14F-4D97-AF65-F5344CB8AC3E}">
        <p14:creationId xmlns:p14="http://schemas.microsoft.com/office/powerpoint/2010/main" val="2399278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000"/>
                                        <p:tgtEl>
                                          <p:spTgt spid="6"/>
                                        </p:tgtEl>
                                        <p:attrNameLst>
                                          <p:attrName>ppt_y</p:attrName>
                                        </p:attrNameLst>
                                      </p:cBhvr>
                                      <p:tavLst>
                                        <p:tav tm="0">
                                          <p:val>
                                            <p:strVal val="#ppt_y-#ppt_h*1.125000"/>
                                          </p:val>
                                        </p:tav>
                                        <p:tav tm="100000">
                                          <p:val>
                                            <p:strVal val="#ppt_y"/>
                                          </p:val>
                                        </p:tav>
                                      </p:tavLst>
                                    </p:anim>
                                    <p:animEffect transition="in" filter="wipe(down)">
                                      <p:cBhvr>
                                        <p:cTn id="8" dur="2000"/>
                                        <p:tgtEl>
                                          <p:spTgt spid="6"/>
                                        </p:tgtEl>
                                      </p:cBhvr>
                                    </p:animEffect>
                                  </p:childTnLst>
                                </p:cTn>
                              </p:par>
                            </p:childTnLst>
                          </p:cTn>
                        </p:par>
                        <p:par>
                          <p:cTn id="9" fill="hold">
                            <p:stCondLst>
                              <p:cond delay="2000"/>
                            </p:stCondLst>
                            <p:childTnLst>
                              <p:par>
                                <p:cTn id="10" presetID="10" presetClass="entr" presetSubtype="0"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5DA4E70-FAE5-094E-BA4B-998898B2764B}"/>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0" y="-20589"/>
            <a:ext cx="9718853" cy="6876000"/>
          </a:xfrm>
          <a:prstGeom prst="rect">
            <a:avLst/>
          </a:prstGeom>
        </p:spPr>
      </p:pic>
      <p:sp>
        <p:nvSpPr>
          <p:cNvPr id="9" name="Rectangle 8">
            <a:extLst>
              <a:ext uri="{FF2B5EF4-FFF2-40B4-BE49-F238E27FC236}">
                <a16:creationId xmlns:a16="http://schemas.microsoft.com/office/drawing/2014/main" id="{208CA534-F6E4-6E49-AB28-35D01F0BDE64}"/>
              </a:ext>
            </a:extLst>
          </p:cNvPr>
          <p:cNvSpPr/>
          <p:nvPr/>
        </p:nvSpPr>
        <p:spPr>
          <a:xfrm>
            <a:off x="3719736" y="2564904"/>
            <a:ext cx="7272808" cy="41264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r>
              <a:rPr lang="en-US" sz="2000" dirty="0">
                <a:solidFill>
                  <a:schemeClr val="tx1"/>
                </a:solidFill>
                <a:latin typeface="Arial" panose="020B0604020202020204" pitchFamily="34" charset="0"/>
                <a:cs typeface="Arial" panose="020B0604020202020204" pitchFamily="34" charset="0"/>
              </a:rPr>
              <a:t>Your technical team will also be able to attend specialist briefings and networking sessions – distinct from our broader membership sessions – at least twice a year and they will be able to have input into developing guidance for the industry.</a:t>
            </a:r>
          </a:p>
        </p:txBody>
      </p:sp>
      <p:sp>
        <p:nvSpPr>
          <p:cNvPr id="11" name="Rectangle 10">
            <a:extLst>
              <a:ext uri="{FF2B5EF4-FFF2-40B4-BE49-F238E27FC236}">
                <a16:creationId xmlns:a16="http://schemas.microsoft.com/office/drawing/2014/main" id="{43E8B20C-E369-AB4A-BB9A-C743E6C7F8DB}"/>
              </a:ext>
            </a:extLst>
          </p:cNvPr>
          <p:cNvSpPr/>
          <p:nvPr/>
        </p:nvSpPr>
        <p:spPr>
          <a:xfrm>
            <a:off x="3719736" y="188640"/>
            <a:ext cx="8064896" cy="18722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lvl="0">
              <a:lnSpc>
                <a:spcPct val="90000"/>
              </a:lnSpc>
              <a:spcBef>
                <a:spcPct val="0"/>
              </a:spcBef>
              <a:spcAft>
                <a:spcPts val="600"/>
              </a:spcAft>
              <a:defRPr/>
            </a:pPr>
            <a:r>
              <a:rPr lang="en-GB" sz="4800" b="1" dirty="0">
                <a:solidFill>
                  <a:srgbClr val="2F3193"/>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Technical expertise – sessions to build and </a:t>
            </a:r>
            <a:br>
              <a:rPr lang="en-GB" sz="4800" b="1" dirty="0">
                <a:solidFill>
                  <a:srgbClr val="2F3193"/>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br>
            <a:r>
              <a:rPr lang="en-GB" sz="4800" b="1" dirty="0">
                <a:solidFill>
                  <a:srgbClr val="2F3193"/>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share knowledge </a:t>
            </a:r>
          </a:p>
          <a:p>
            <a:r>
              <a:rPr lang="en-GB" sz="2400" dirty="0"/>
              <a:t> </a:t>
            </a:r>
          </a:p>
        </p:txBody>
      </p:sp>
      <p:pic>
        <p:nvPicPr>
          <p:cNvPr id="14" name="Picture 13">
            <a:extLst>
              <a:ext uri="{FF2B5EF4-FFF2-40B4-BE49-F238E27FC236}">
                <a16:creationId xmlns:a16="http://schemas.microsoft.com/office/drawing/2014/main" id="{B01E5882-72AC-7143-BFDD-59222E34D627}"/>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10697864" y="6097456"/>
            <a:ext cx="1066402" cy="583937"/>
          </a:xfrm>
          <a:prstGeom prst="rect">
            <a:avLst/>
          </a:prstGeom>
        </p:spPr>
      </p:pic>
    </p:spTree>
    <p:extLst>
      <p:ext uri="{BB962C8B-B14F-4D97-AF65-F5344CB8AC3E}">
        <p14:creationId xmlns:p14="http://schemas.microsoft.com/office/powerpoint/2010/main" val="898758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2000"/>
                                        <p:tgtEl>
                                          <p:spTgt spid="11"/>
                                        </p:tgtEl>
                                        <p:attrNameLst>
                                          <p:attrName>ppt_y</p:attrName>
                                        </p:attrNameLst>
                                      </p:cBhvr>
                                      <p:tavLst>
                                        <p:tav tm="0">
                                          <p:val>
                                            <p:strVal val="#ppt_y-#ppt_h*1.125000"/>
                                          </p:val>
                                        </p:tav>
                                        <p:tav tm="100000">
                                          <p:val>
                                            <p:strVal val="#ppt_y"/>
                                          </p:val>
                                        </p:tav>
                                      </p:tavLst>
                                    </p:anim>
                                    <p:animEffect transition="in" filter="wipe(down)">
                                      <p:cBhvr>
                                        <p:cTn id="8" dur="2000"/>
                                        <p:tgtEl>
                                          <p:spTgt spid="11"/>
                                        </p:tgtEl>
                                      </p:cBhvr>
                                    </p:animEffect>
                                  </p:childTnLst>
                                </p:cTn>
                              </p:par>
                            </p:childTnLst>
                          </p:cTn>
                        </p:par>
                        <p:par>
                          <p:cTn id="9" fill="hold">
                            <p:stCondLst>
                              <p:cond delay="2000"/>
                            </p:stCondLst>
                            <p:childTnLst>
                              <p:par>
                                <p:cTn id="10" presetID="10" presetClass="entr" presetSubtype="0"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5950</TotalTime>
  <Words>885</Words>
  <Application>Microsoft Macintosh PowerPoint</Application>
  <PresentationFormat>Widescreen</PresentationFormat>
  <Paragraphs>70</Paragraphs>
  <Slides>14</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Peter Ward</dc:creator>
  <cp:lastModifiedBy>Peter Ward</cp:lastModifiedBy>
  <cp:revision>29</cp:revision>
  <dcterms:created xsi:type="dcterms:W3CDTF">2020-01-07T14:05:50Z</dcterms:created>
  <dcterms:modified xsi:type="dcterms:W3CDTF">2021-05-07T09:55:39Z</dcterms:modified>
</cp:coreProperties>
</file>