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4" r:id="rId5"/>
    <p:sldId id="289" r:id="rId6"/>
    <p:sldId id="269" r:id="rId7"/>
    <p:sldId id="293" r:id="rId8"/>
    <p:sldId id="285" r:id="rId9"/>
    <p:sldId id="266" r:id="rId10"/>
    <p:sldId id="270" r:id="rId11"/>
    <p:sldId id="287" r:id="rId12"/>
    <p:sldId id="272" r:id="rId13"/>
    <p:sldId id="273" r:id="rId14"/>
    <p:sldId id="276" r:id="rId15"/>
    <p:sldId id="275" r:id="rId16"/>
    <p:sldId id="274" r:id="rId17"/>
    <p:sldId id="290" r:id="rId18"/>
    <p:sldId id="278"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C682B-4DB2-EB43-886E-D0C559CA229D}" v="163" dt="2022-08-09T09:57:19.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p:restoredTop sz="91497"/>
  </p:normalViewPr>
  <p:slideViewPr>
    <p:cSldViewPr snapToGrid="0" snapToObjects="1">
      <p:cViewPr varScale="1">
        <p:scale>
          <a:sx n="117" d="100"/>
          <a:sy n="117" d="100"/>
        </p:scale>
        <p:origin x="544"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24F9D25D-4583-1D40-9883-92856555306F}" srcId="{5F047B4B-F4F5-CD4D-99DA-D1B5163A2526}" destId="{4C6BBCD5-059C-954A-AF3F-CFDE7D184011}" srcOrd="6" destOrd="0" parTransId="{6681DDF4-4257-C045-97AF-8B77493127AC}" sibTransId="{DA6C5A1D-8CD3-EA4A-B04B-6650EE79161B}"/>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5</a:t>
            </a:fld>
            <a:endParaRPr lang="en-US"/>
          </a:p>
        </p:txBody>
      </p:sp>
    </p:spTree>
    <p:extLst>
      <p:ext uri="{BB962C8B-B14F-4D97-AF65-F5344CB8AC3E}">
        <p14:creationId xmlns:p14="http://schemas.microsoft.com/office/powerpoint/2010/main" val="2114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16</a:t>
            </a:fld>
            <a:endParaRPr lang="en-US"/>
          </a:p>
        </p:txBody>
      </p:sp>
    </p:spTree>
    <p:extLst>
      <p:ext uri="{BB962C8B-B14F-4D97-AF65-F5344CB8AC3E}">
        <p14:creationId xmlns:p14="http://schemas.microsoft.com/office/powerpoint/2010/main" val="371877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4/10/24</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4/10/24</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mailto:sandra@sandwich.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FFA12F-2BDA-5F4A-B40D-CC9352FCB8F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9" name="TextBox 8">
            <a:extLst>
              <a:ext uri="{FF2B5EF4-FFF2-40B4-BE49-F238E27FC236}">
                <a16:creationId xmlns:a16="http://schemas.microsoft.com/office/drawing/2014/main" id="{7534C0FB-39AE-FD4B-8283-EA1743A8CAEC}"/>
              </a:ext>
            </a:extLst>
          </p:cNvPr>
          <p:cNvSpPr txBox="1"/>
          <p:nvPr/>
        </p:nvSpPr>
        <p:spPr>
          <a:xfrm>
            <a:off x="4007767" y="3887043"/>
            <a:ext cx="6655759" cy="1569660"/>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p>
        </p:txBody>
      </p:sp>
      <p:pic>
        <p:nvPicPr>
          <p:cNvPr id="10" name="Picture 9">
            <a:extLst>
              <a:ext uri="{FF2B5EF4-FFF2-40B4-BE49-F238E27FC236}">
                <a16:creationId xmlns:a16="http://schemas.microsoft.com/office/drawing/2014/main" id="{2DA4E5C1-9809-8E48-8C36-9927E24ABCE9}"/>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ppt_x</p:attrName>
                                        </p:attrNameLst>
                                      </p:cBhvr>
                                      <p:tavLst>
                                        <p:tav tm="0">
                                          <p:val>
                                            <p:strVal val="#ppt_x"/>
                                          </p:val>
                                        </p:tav>
                                        <p:tav tm="100000">
                                          <p:val>
                                            <p:strVal val="#ppt_x"/>
                                          </p:val>
                                        </p:tav>
                                      </p:tavLst>
                                    </p:anim>
                                    <p:anim calcmode="lin" valueType="num">
                                      <p:cBhvr>
                                        <p:cTn id="13" dur="2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p:tgtEl>
                                          <p:spTgt spid="7"/>
                                        </p:tgtEl>
                                        <p:attrNameLst>
                                          <p:attrName>ppt_x</p:attrName>
                                        </p:attrNameLst>
                                      </p:cBhvr>
                                      <p:tavLst>
                                        <p:tav tm="0">
                                          <p:val>
                                            <p:strVal val="#ppt_x-#ppt_w*1.125000"/>
                                          </p:val>
                                        </p:tav>
                                        <p:tav tm="100000">
                                          <p:val>
                                            <p:strVal val="#ppt_x"/>
                                          </p:val>
                                        </p:tav>
                                      </p:tavLst>
                                    </p:anim>
                                    <p:animEffect transition="in" filter="wipe(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324DE-9596-D343-A8AB-F053F98A034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0C2C4D82-A20D-F240-8602-AEDC0BEEC708}"/>
              </a:ext>
            </a:extLst>
          </p:cNvPr>
          <p:cNvSpPr/>
          <p:nvPr/>
        </p:nvSpPr>
        <p:spPr>
          <a:xfrm>
            <a:off x="3719736" y="2662250"/>
            <a:ext cx="7488832" cy="402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member your technical team will have full access to BSA guidance and advice.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They will also be able to attend specialist briefings and networking sessions – distinct from our broader membership sessions – at least twice a year and will be able to have input into developing guidance for the industry.</a:t>
            </a:r>
          </a:p>
        </p:txBody>
      </p:sp>
      <p:sp>
        <p:nvSpPr>
          <p:cNvPr id="11" name="Rectangle 10">
            <a:extLst>
              <a:ext uri="{FF2B5EF4-FFF2-40B4-BE49-F238E27FC236}">
                <a16:creationId xmlns:a16="http://schemas.microsoft.com/office/drawing/2014/main" id="{385A5C76-FC69-B048-A8C1-B7DB4A60B67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share</a:t>
            </a:r>
          </a:p>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knowledge </a:t>
            </a:r>
          </a:p>
        </p:txBody>
      </p:sp>
      <p:pic>
        <p:nvPicPr>
          <p:cNvPr id="13" name="Picture 12">
            <a:extLst>
              <a:ext uri="{FF2B5EF4-FFF2-40B4-BE49-F238E27FC236}">
                <a16:creationId xmlns:a16="http://schemas.microsoft.com/office/drawing/2014/main" id="{96BE0433-61DD-4D45-9433-D045D5993A5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9793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CEBE5D-7646-3E4A-A0CC-FEB47735B34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3" name="Rectangle 12">
            <a:extLst>
              <a:ext uri="{FF2B5EF4-FFF2-40B4-BE49-F238E27FC236}">
                <a16:creationId xmlns:a16="http://schemas.microsoft.com/office/drawing/2014/main" id="{5E9B682A-3759-5847-AF5B-49EA245C54C5}"/>
              </a:ext>
            </a:extLst>
          </p:cNvPr>
          <p:cNvSpPr/>
          <p:nvPr/>
        </p:nvSpPr>
        <p:spPr>
          <a:xfrm>
            <a:off x="3719736" y="2060848"/>
            <a:ext cx="7488832" cy="463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will also help your technical team obtain the best advice when they need it.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sp>
        <p:nvSpPr>
          <p:cNvPr id="14" name="Rectangle 13">
            <a:extLst>
              <a:ext uri="{FF2B5EF4-FFF2-40B4-BE49-F238E27FC236}">
                <a16:creationId xmlns:a16="http://schemas.microsoft.com/office/drawing/2014/main" id="{D7265A29-E5CC-C04F-9CB1-1E8A5C00491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p:txBody>
      </p:sp>
      <p:pic>
        <p:nvPicPr>
          <p:cNvPr id="15" name="Picture 14">
            <a:extLst>
              <a:ext uri="{FF2B5EF4-FFF2-40B4-BE49-F238E27FC236}">
                <a16:creationId xmlns:a16="http://schemas.microsoft.com/office/drawing/2014/main" id="{0A2DD123-2BE4-A947-94F3-36F3562495B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87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p:tgtEl>
                                          <p:spTgt spid="14"/>
                                        </p:tgtEl>
                                        <p:attrNameLst>
                                          <p:attrName>ppt_y</p:attrName>
                                        </p:attrNameLst>
                                      </p:cBhvr>
                                      <p:tavLst>
                                        <p:tav tm="0">
                                          <p:val>
                                            <p:strVal val="#ppt_y-#ppt_h*1.125000"/>
                                          </p:val>
                                        </p:tav>
                                        <p:tav tm="100000">
                                          <p:val>
                                            <p:strVal val="#ppt_y"/>
                                          </p:val>
                                        </p:tav>
                                      </p:tavLst>
                                    </p:anim>
                                    <p:animEffect transition="in" filter="wipe(down)">
                                      <p:cBhvr>
                                        <p:cTn id="8" dur="2000"/>
                                        <p:tgtEl>
                                          <p:spTgt spid="14"/>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790C02-5F99-C248-A0F0-F4E1A66DADB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1F7A1B61-15F1-4543-83E2-58AFA7C231FD}"/>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These publications will help to keep you up-to-date with the latest trends and developments in the industry, including what potential customers are doing in the market.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and products/services will be listed in each edition, helping to raise your profile in your area of specialism. </a:t>
            </a:r>
          </a:p>
        </p:txBody>
      </p:sp>
      <p:sp>
        <p:nvSpPr>
          <p:cNvPr id="11" name="Rectangle 10">
            <a:extLst>
              <a:ext uri="{FF2B5EF4-FFF2-40B4-BE49-F238E27FC236}">
                <a16:creationId xmlns:a16="http://schemas.microsoft.com/office/drawing/2014/main" id="{1205FC38-8FBB-E342-A401-A20720D0903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pic>
        <p:nvPicPr>
          <p:cNvPr id="12" name="Picture 11">
            <a:extLst>
              <a:ext uri="{FF2B5EF4-FFF2-40B4-BE49-F238E27FC236}">
                <a16:creationId xmlns:a16="http://schemas.microsoft.com/office/drawing/2014/main" id="{F0AF2982-5A90-5149-9292-5D42D3C6FC8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C1523-C011-0147-920F-947C1725987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BC44FAF1-A235-5C46-BC5B-7206E22E3FCB}"/>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dirty="0" err="1">
                <a:solidFill>
                  <a:schemeClr val="tx1"/>
                </a:solidFill>
                <a:latin typeface="Arial" panose="020B0604020202020204" pitchFamily="34" charset="0"/>
                <a:cs typeface="Arial" panose="020B0604020202020204" pitchFamily="34" charset="0"/>
              </a:rPr>
              <a:t>Sammies</a:t>
            </a:r>
            <a:r>
              <a:rPr lang="en-US"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And don’t forget you can always enter the awards as well. </a:t>
            </a:r>
          </a:p>
        </p:txBody>
      </p:sp>
      <p:sp>
        <p:nvSpPr>
          <p:cNvPr id="10" name="Rectangle 9">
            <a:extLst>
              <a:ext uri="{FF2B5EF4-FFF2-40B4-BE49-F238E27FC236}">
                <a16:creationId xmlns:a16="http://schemas.microsoft.com/office/drawing/2014/main" id="{B980985A-C299-744B-9EAD-7B39B77220DA}"/>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06BA74C9-0040-4840-9561-1AA4088FF2F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82E5B6-05BD-A94E-9282-BB094C7D698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6AFD3A57-56E9-3F48-8F90-0F9CF6A1C67F}"/>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sp>
        <p:nvSpPr>
          <p:cNvPr id="11" name="Rectangle 10">
            <a:extLst>
              <a:ext uri="{FF2B5EF4-FFF2-40B4-BE49-F238E27FC236}">
                <a16:creationId xmlns:a16="http://schemas.microsoft.com/office/drawing/2014/main" id="{DC194517-DF03-6D44-92F0-C1BF7D5F393B}"/>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a:t>
            </a:r>
          </a:p>
        </p:txBody>
      </p:sp>
      <p:pic>
        <p:nvPicPr>
          <p:cNvPr id="12" name="Picture 11">
            <a:extLst>
              <a:ext uri="{FF2B5EF4-FFF2-40B4-BE49-F238E27FC236}">
                <a16:creationId xmlns:a16="http://schemas.microsoft.com/office/drawing/2014/main" id="{9B162E6A-2A1F-4447-BC6C-494CC5946B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402DC1-421A-EE4D-9F31-E48B94AADA6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2C37502A-23E1-E04A-82B8-4D44956471C9}"/>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Member businesses have access to preferential rates on a range of key services, including online food hygiene courses.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Plus we can introduce you to a variety of partners </a:t>
            </a:r>
            <a:r>
              <a:rPr lang="en-US" dirty="0" err="1">
                <a:solidFill>
                  <a:schemeClr val="tx1"/>
                </a:solidFill>
                <a:latin typeface="Arial" panose="020B0604020202020204" pitchFamily="34" charset="0"/>
                <a:cs typeface="Arial" panose="020B0604020202020204" pitchFamily="34" charset="0"/>
              </a:rPr>
              <a:t>specialising</a:t>
            </a:r>
            <a:r>
              <a:rPr lang="en-US"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sp>
        <p:nvSpPr>
          <p:cNvPr id="11" name="Rectangle 10">
            <a:extLst>
              <a:ext uri="{FF2B5EF4-FFF2-40B4-BE49-F238E27FC236}">
                <a16:creationId xmlns:a16="http://schemas.microsoft.com/office/drawing/2014/main" id="{1CF26789-FA88-1F42-9757-D2A625BCEEEF}"/>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pic>
        <p:nvPicPr>
          <p:cNvPr id="12" name="Picture 11">
            <a:extLst>
              <a:ext uri="{FF2B5EF4-FFF2-40B4-BE49-F238E27FC236}">
                <a16:creationId xmlns:a16="http://schemas.microsoft.com/office/drawing/2014/main" id="{4207F669-81DB-E048-A6E8-FA37F0A0B0C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EBDDBF-7D7F-A745-896C-915D97D867E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5" name="Rectangle 14">
            <a:extLst>
              <a:ext uri="{FF2B5EF4-FFF2-40B4-BE49-F238E27FC236}">
                <a16:creationId xmlns:a16="http://schemas.microsoft.com/office/drawing/2014/main" id="{9CC2E402-069B-3449-8333-57133DDCBDF4}"/>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Annual sandwich manufacturer membership is calculated based on the number of factories the manufacturer operates, at a rate of £1775 (plus VAT) per factory and is unlocked following a successful BSA audit, which is a one-off cost of £750 + VAT.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To join us simply email </a:t>
            </a:r>
            <a:r>
              <a:rPr lang="en-US"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sandra@sandwich.org.uk</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057425E-3BC4-8C46-B5E3-794B33F3E960}"/>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7" name="Picture 16">
            <a:extLst>
              <a:ext uri="{FF2B5EF4-FFF2-40B4-BE49-F238E27FC236}">
                <a16:creationId xmlns:a16="http://schemas.microsoft.com/office/drawing/2014/main" id="{ED7384EA-6EED-D14B-9A01-E69CAE9B350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389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p:tgtEl>
                                          <p:spTgt spid="16"/>
                                        </p:tgtEl>
                                        <p:attrNameLst>
                                          <p:attrName>ppt_y</p:attrName>
                                        </p:attrNameLst>
                                      </p:cBhvr>
                                      <p:tavLst>
                                        <p:tav tm="0">
                                          <p:val>
                                            <p:strVal val="#ppt_y-#ppt_h*1.125000"/>
                                          </p:val>
                                        </p:tav>
                                        <p:tav tm="100000">
                                          <p:val>
                                            <p:strVal val="#ppt_y"/>
                                          </p:val>
                                        </p:tav>
                                      </p:tavLst>
                                    </p:anim>
                                    <p:animEffect transition="in" filter="wipe(down)">
                                      <p:cBhvr>
                                        <p:cTn id="8" dur="2000"/>
                                        <p:tgtEl>
                                          <p:spTgt spid="16"/>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14">
            <a:extLst>
              <a:ext uri="{FF2B5EF4-FFF2-40B4-BE49-F238E27FC236}">
                <a16:creationId xmlns:a16="http://schemas.microsoft.com/office/drawing/2014/main" id="{00362F7C-2F53-6949-84F5-F8A60DF7E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153B3F-9D08-C344-ABEE-FA7ABB60A6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1" name="Picture 12">
            <a:extLst>
              <a:ext uri="{FF2B5EF4-FFF2-40B4-BE49-F238E27FC236}">
                <a16:creationId xmlns:a16="http://schemas.microsoft.com/office/drawing/2014/main" id="{F1078361-650A-3A4C-8AC3-6951F3BECF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BD0DCF4-D511-5E4E-A895-021C6D080DB6}"/>
              </a:ext>
            </a:extLst>
          </p:cNvPr>
          <p:cNvSpPr txBox="1"/>
          <p:nvPr/>
        </p:nvSpPr>
        <p:spPr>
          <a:xfrm>
            <a:off x="354138" y="332656"/>
            <a:ext cx="5021782" cy="673219"/>
          </a:xfrm>
          <a:prstGeom prst="rect">
            <a:avLst/>
          </a:prstGeom>
        </p:spPr>
        <p:txBody>
          <a:bodyPr vert="horz" lIns="91440" tIns="45720" rIns="91440" bIns="45720" rtlCol="0" anchor="ctr">
            <a:normAutofit fontScale="92500" lnSpcReduction="10000"/>
          </a:bodyPr>
          <a:lstStyle/>
          <a:p>
            <a:pPr marL="0" marR="0" lvl="0" indent="0" fontAlgn="auto">
              <a:lnSpc>
                <a:spcPct val="90000"/>
              </a:lnSpc>
              <a:spcBef>
                <a:spcPct val="0"/>
              </a:spcBef>
              <a:spcAft>
                <a:spcPts val="600"/>
              </a:spcAft>
              <a:buClrTx/>
              <a:buSzTx/>
              <a:tabLs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13" name="Content Placeholder 2">
            <a:extLst>
              <a:ext uri="{FF2B5EF4-FFF2-40B4-BE49-F238E27FC236}">
                <a16:creationId xmlns:a16="http://schemas.microsoft.com/office/drawing/2014/main" id="{C9E264F5-7B19-DE4A-ACF3-C5FE8E03CB28}"/>
              </a:ext>
            </a:extLst>
          </p:cNvPr>
          <p:cNvSpPr>
            <a:spLocks noGrp="1"/>
          </p:cNvSpPr>
          <p:nvPr>
            <p:ph idx="1"/>
          </p:nvPr>
        </p:nvSpPr>
        <p:spPr>
          <a:xfrm>
            <a:off x="654169" y="4306936"/>
            <a:ext cx="10959654" cy="2070215"/>
          </a:xfrm>
        </p:spPr>
        <p:txBody>
          <a:bodyPr vert="horz" lIns="91440" tIns="45720" rIns="91440" bIns="45720" rtlCol="0" anchor="ctr">
            <a:normAutofit/>
          </a:bodyPr>
          <a:lstStyle/>
          <a:p>
            <a:pPr marL="0" indent="0">
              <a:buNone/>
            </a:pPr>
            <a:r>
              <a:rPr lang="en-US"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p>
        </p:txBody>
      </p:sp>
      <p:pic>
        <p:nvPicPr>
          <p:cNvPr id="14" name="Picture 13">
            <a:extLst>
              <a:ext uri="{FF2B5EF4-FFF2-40B4-BE49-F238E27FC236}">
                <a16:creationId xmlns:a16="http://schemas.microsoft.com/office/drawing/2014/main" id="{92705D42-6EED-894C-8110-AE0EA7F4731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486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up)">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37C777-A694-8845-B906-B3A4DB9B039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1C32B77-9E95-344E-B837-D865D470B6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9" name="Picture 8">
            <a:extLst>
              <a:ext uri="{FF2B5EF4-FFF2-40B4-BE49-F238E27FC236}">
                <a16:creationId xmlns:a16="http://schemas.microsoft.com/office/drawing/2014/main" id="{CB78534D-68F7-2B4D-AF54-7930A9ACDA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C57A8592-EE04-6248-B310-4B478446B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9CA647-C7EF-9843-AF30-D9DF05BD284F}"/>
              </a:ext>
            </a:extLst>
          </p:cNvPr>
          <p:cNvSpPr txBox="1"/>
          <p:nvPr/>
        </p:nvSpPr>
        <p:spPr>
          <a:xfrm>
            <a:off x="263352" y="523222"/>
            <a:ext cx="7622565" cy="961562"/>
          </a:xfrm>
          <a:prstGeom prst="rect">
            <a:avLst/>
          </a:prstGeom>
        </p:spPr>
        <p:txBody>
          <a:bodyPr vert="horz" lIns="91440" tIns="45720" rIns="91440" bIns="45720" rtlCol="0" anchor="ctr">
            <a:noAutofit/>
          </a:bodyPr>
          <a:lstStyle/>
          <a:p>
            <a:pPr>
              <a:lnSpc>
                <a:spcPct val="90000"/>
              </a:lnSpc>
              <a:spcBef>
                <a:spcPct val="0"/>
              </a:spcBef>
              <a:spcAft>
                <a:spcPts val="600"/>
              </a:spcAf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we support and protect your industry</a:t>
            </a:r>
          </a:p>
        </p:txBody>
      </p:sp>
      <p:sp>
        <p:nvSpPr>
          <p:cNvPr id="12" name="Content Placeholder 2">
            <a:extLst>
              <a:ext uri="{FF2B5EF4-FFF2-40B4-BE49-F238E27FC236}">
                <a16:creationId xmlns:a16="http://schemas.microsoft.com/office/drawing/2014/main" id="{366789F9-FA1F-1F4E-9C66-634D3859460C}"/>
              </a:ext>
            </a:extLst>
          </p:cNvPr>
          <p:cNvSpPr txBox="1">
            <a:spLocks/>
          </p:cNvSpPr>
          <p:nvPr/>
        </p:nvSpPr>
        <p:spPr>
          <a:xfrm>
            <a:off x="705901" y="4388303"/>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a:solidFill>
                  <a:srgbClr val="000000"/>
                </a:solidFill>
                <a:latin typeface="Arial" panose="020B0604020202020204" pitchFamily="34" charset="0"/>
                <a:cs typeface="Arial" panose="020B0604020202020204" pitchFamily="34" charset="0"/>
              </a:rPr>
            </a:br>
            <a:r>
              <a:rPr lang="en-US" sz="3200">
                <a:solidFill>
                  <a:srgbClr val="000000"/>
                </a:solidFill>
                <a:latin typeface="Arial" panose="020B0604020202020204" pitchFamily="34" charset="0"/>
                <a:cs typeface="Arial" panose="020B0604020202020204" pitchFamily="34" charset="0"/>
              </a:rPr>
              <a:t>of legislation that’s relevant for your business.</a:t>
            </a:r>
            <a:endParaRPr lang="en-US" sz="3200" dirty="0">
              <a:solidFill>
                <a:srgbClr val="00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92A8C38-9336-7645-B4A6-8CE3ECD98B7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18275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up)">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A27D4D-7743-514E-B086-FA8E7B964A6C}"/>
              </a:ext>
            </a:extLst>
          </p:cNvPr>
          <p:cNvSpPr txBox="1"/>
          <p:nvPr/>
        </p:nvSpPr>
        <p:spPr>
          <a:xfrm>
            <a:off x="-99718" y="-1493837"/>
            <a:ext cx="7622565" cy="961562"/>
          </a:xfrm>
          <a:prstGeom prst="rect">
            <a:avLst/>
          </a:prstGeom>
        </p:spPr>
        <p:txBody>
          <a:bodyPr vert="horz" lIns="91440" tIns="45720" rIns="91440" bIns="45720" rtlCol="0" anchor="ctr">
            <a:noAutofit/>
          </a:bodyPr>
          <a:lstStyle/>
          <a:p>
            <a:pPr marR="0" lvl="0" indent="0" fontAlgn="auto">
              <a:lnSpc>
                <a:spcPct val="90000"/>
              </a:lnSpc>
              <a:spcBef>
                <a:spcPct val="0"/>
              </a:spcBef>
              <a:spcAft>
                <a:spcPts val="600"/>
              </a:spcAft>
              <a:buClrTx/>
              <a:buSzTx/>
              <a:buFontTx/>
              <a:buNone/>
              <a:tabLst/>
              <a:defRPr/>
            </a:pPr>
            <a:endParaRPr lang="en-US"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2187294-B4E7-6944-8A43-217718125F0B}"/>
              </a:ext>
            </a:extLst>
          </p:cNvPr>
          <p:cNvSpPr txBox="1">
            <a:spLocks/>
          </p:cNvSpPr>
          <p:nvPr/>
        </p:nvSpPr>
        <p:spPr>
          <a:xfrm>
            <a:off x="13050301" y="1685444"/>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pPr>
            <a:endParaRPr lang="en-GB" sz="1800"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1882BA0-8E15-3249-83C4-EEFE3E7480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7" name="Rectangle 6">
            <a:extLst>
              <a:ext uri="{FF2B5EF4-FFF2-40B4-BE49-F238E27FC236}">
                <a16:creationId xmlns:a16="http://schemas.microsoft.com/office/drawing/2014/main" id="{B97B8E88-50C4-D840-A456-AF9EC4013EBE}"/>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110000"/>
              </a:lnSpc>
            </a:pPr>
            <a:r>
              <a:rPr lang="en-GB" dirty="0">
                <a:solidFill>
                  <a:srgbClr val="000000"/>
                </a:solidFill>
                <a:latin typeface="Arial" panose="020B0604020202020204" pitchFamily="34" charset="0"/>
                <a:cs typeface="Arial" panose="020B0604020202020204" pitchFamily="34" charset="0"/>
              </a:rPr>
              <a:t>Your BSA audit is your stepping stone to membership.</a:t>
            </a:r>
          </a:p>
          <a:p>
            <a:pPr lvl="0">
              <a:lnSpc>
                <a:spcPct val="110000"/>
              </a:lnSpc>
            </a:pPr>
            <a:r>
              <a:rPr lang="en-GB" dirty="0">
                <a:solidFill>
                  <a:srgbClr val="000000"/>
                </a:solidFill>
                <a:latin typeface="Arial" panose="020B0604020202020204" pitchFamily="34" charset="0"/>
                <a:cs typeface="Arial" panose="020B0604020202020204" pitchFamily="34" charset="0"/>
              </a:rPr>
              <a:t>Here’s what it gives you:</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Piece of mind. Your facilities will be benchmarked against the industry – during the audit our technical manager can also share how others are approaching key challenges in both standards and efficiency. </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Credibility with customers. </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Follow up advice and support from our technical manager as and when you need it.</a:t>
            </a:r>
          </a:p>
        </p:txBody>
      </p:sp>
      <p:sp>
        <p:nvSpPr>
          <p:cNvPr id="8" name="Rectangle 7">
            <a:extLst>
              <a:ext uri="{FF2B5EF4-FFF2-40B4-BE49-F238E27FC236}">
                <a16:creationId xmlns:a16="http://schemas.microsoft.com/office/drawing/2014/main" id="{8136D57E-B185-9F4B-AC21-6202DAD4727B}"/>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indent="0" fontAlgn="auto">
              <a:lnSpc>
                <a:spcPct val="90000"/>
              </a:lnSpc>
              <a:spcBef>
                <a:spcPct val="0"/>
              </a:spcBef>
              <a:spcAft>
                <a:spcPts val="600"/>
              </a:spcAft>
              <a:buClrTx/>
              <a:buSzTx/>
              <a:buFontTx/>
              <a:buNone/>
              <a:tabLst/>
              <a:defRPr/>
            </a:pPr>
            <a:r>
              <a:rPr lang="en-US"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you benefit from your BSA audit</a:t>
            </a:r>
          </a:p>
        </p:txBody>
      </p:sp>
      <p:pic>
        <p:nvPicPr>
          <p:cNvPr id="9" name="Picture 8">
            <a:extLst>
              <a:ext uri="{FF2B5EF4-FFF2-40B4-BE49-F238E27FC236}">
                <a16:creationId xmlns:a16="http://schemas.microsoft.com/office/drawing/2014/main" id="{9391A604-C26F-7B4F-B35A-1D4D8190F1B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3914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ppt_y</p:attrName>
                                        </p:attrNameLst>
                                      </p:cBhvr>
                                      <p:tavLst>
                                        <p:tav tm="0">
                                          <p:val>
                                            <p:strVal val="#ppt_y+#ppt_h*1.125000"/>
                                          </p:val>
                                        </p:tav>
                                        <p:tav tm="100000">
                                          <p:val>
                                            <p:strVal val="#ppt_y"/>
                                          </p:val>
                                        </p:tav>
                                      </p:tavLst>
                                    </p:anim>
                                    <p:animEffect transition="in" filter="wipe(up)">
                                      <p:cBhvr>
                                        <p:cTn id="8" dur="2000"/>
                                        <p:tgtEl>
                                          <p:spTgt spid="4"/>
                                        </p:tgtEl>
                                      </p:cBhvr>
                                    </p:animEffect>
                                  </p:childTnLst>
                                </p:cTn>
                              </p:par>
                            </p:childTnLst>
                          </p:cTn>
                        </p:par>
                        <p:par>
                          <p:cTn id="9" fill="hold">
                            <p:stCondLst>
                              <p:cond delay="2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p:tgtEl>
                                          <p:spTgt spid="8"/>
                                        </p:tgtEl>
                                        <p:attrNameLst>
                                          <p:attrName>ppt_y</p:attrName>
                                        </p:attrNameLst>
                                      </p:cBhvr>
                                      <p:tavLst>
                                        <p:tav tm="0">
                                          <p:val>
                                            <p:strVal val="#ppt_y-#ppt_h*1.125000"/>
                                          </p:val>
                                        </p:tav>
                                        <p:tav tm="100000">
                                          <p:val>
                                            <p:strVal val="#ppt_y"/>
                                          </p:val>
                                        </p:tav>
                                      </p:tavLst>
                                    </p:anim>
                                    <p:animEffect transition="in" filter="wipe(down)">
                                      <p:cBhvr>
                                        <p:cTn id="17" dur="2000"/>
                                        <p:tgtEl>
                                          <p:spTgt spid="8"/>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food, refrigerator, white&#10;&#10;Description automatically generated">
            <a:extLst>
              <a:ext uri="{FF2B5EF4-FFF2-40B4-BE49-F238E27FC236}">
                <a16:creationId xmlns:a16="http://schemas.microsoft.com/office/drawing/2014/main" id="{5F1E6A21-731A-5D44-A66E-6F47BAE5DA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19" name="Diagram 18">
            <a:extLst>
              <a:ext uri="{FF2B5EF4-FFF2-40B4-BE49-F238E27FC236}">
                <a16:creationId xmlns:a16="http://schemas.microsoft.com/office/drawing/2014/main" id="{54D43FF9-F719-C149-A71F-9CE8CD3ADA79}"/>
              </a:ext>
            </a:extLst>
          </p:cNvPr>
          <p:cNvGraphicFramePr/>
          <p:nvPr>
            <p:extLst>
              <p:ext uri="{D42A27DB-BD31-4B8C-83A1-F6EECF244321}">
                <p14:modId xmlns:p14="http://schemas.microsoft.com/office/powerpoint/2010/main" val="3573458461"/>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397BC2CB-5AFB-5048-A3CC-4911E07F986F}"/>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21" name="Picture 20">
            <a:extLst>
              <a:ext uri="{FF2B5EF4-FFF2-40B4-BE49-F238E27FC236}">
                <a16:creationId xmlns:a16="http://schemas.microsoft.com/office/drawing/2014/main" id="{6E424ED4-4169-634A-A0DD-12CD1C58826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8355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04E-022C-BF41-AB89-7B272501EFF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C1EC9DF8-46A7-5848-A685-1D076003DB4F}"/>
              </a:ext>
            </a:extLst>
          </p:cNvPr>
          <p:cNvSpPr/>
          <p:nvPr/>
        </p:nvSpPr>
        <p:spPr>
          <a:xfrm>
            <a:off x="3719736" y="1964946"/>
            <a:ext cx="7488832" cy="472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help you boost your profile in three keyways:</a:t>
            </a:r>
          </a:p>
          <a:p>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Upon joining, we’ll profile your business in our bi-monthly magazine, Sandwich and Food to Go News which reaches over 5,000 decision makers across our industry. </a:t>
            </a:r>
          </a:p>
          <a:p>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Your business will be listed in the dedicated supplier zone on our website, helping to connect you with those interested in sourcing your products.  Over 8,000 people visit our website each month.</a:t>
            </a:r>
          </a:p>
          <a:p>
            <a:pPr indent="-34290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Your business will be listed in the product index of every issue of Sandwich and Food-to-go News for the duration of your membership.  </a:t>
            </a:r>
          </a:p>
        </p:txBody>
      </p:sp>
      <p:sp>
        <p:nvSpPr>
          <p:cNvPr id="10" name="Rectangle 9">
            <a:extLst>
              <a:ext uri="{FF2B5EF4-FFF2-40B4-BE49-F238E27FC236}">
                <a16:creationId xmlns:a16="http://schemas.microsoft.com/office/drawing/2014/main" id="{FA2143FA-A3FA-AA43-B155-5A5E11B52F00}"/>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with key industry decision makers</a:t>
            </a:r>
          </a:p>
        </p:txBody>
      </p:sp>
      <p:pic>
        <p:nvPicPr>
          <p:cNvPr id="11" name="Picture 10">
            <a:extLst>
              <a:ext uri="{FF2B5EF4-FFF2-40B4-BE49-F238E27FC236}">
                <a16:creationId xmlns:a16="http://schemas.microsoft.com/office/drawing/2014/main" id="{DE17E55D-9B3B-F548-A368-015426A45E2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24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FD8C-5706-344E-9E0B-86FF4426158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C0155DFF-B786-FA45-A775-ECA52D419A45}"/>
              </a:ext>
            </a:extLst>
          </p:cNvPr>
          <p:cNvSpPr/>
          <p:nvPr/>
        </p:nvSpPr>
        <p:spPr>
          <a:xfrm>
            <a:off x="3719736" y="2657474"/>
            <a:ext cx="7488832" cy="4033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member we’ll provide you with opportunities to meet and network with potential customers at exclusive Association events, where you can learn about latest industry trends and hear from industry leaders and innovators.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These include:</a:t>
            </a:r>
          </a:p>
          <a:p>
            <a:r>
              <a:rPr lang="en-US"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Manufacturing Group</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Technical Group</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Environmental Group</a:t>
            </a:r>
          </a:p>
        </p:txBody>
      </p:sp>
      <p:sp>
        <p:nvSpPr>
          <p:cNvPr id="11" name="Rectangle 10">
            <a:extLst>
              <a:ext uri="{FF2B5EF4-FFF2-40B4-BE49-F238E27FC236}">
                <a16:creationId xmlns:a16="http://schemas.microsoft.com/office/drawing/2014/main" id="{58EB70D9-EF4F-524E-8EDF-8E33CFC67CCC}"/>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400" dirty="0"/>
          </a:p>
        </p:txBody>
      </p:sp>
      <p:pic>
        <p:nvPicPr>
          <p:cNvPr id="12" name="Picture 11">
            <a:extLst>
              <a:ext uri="{FF2B5EF4-FFF2-40B4-BE49-F238E27FC236}">
                <a16:creationId xmlns:a16="http://schemas.microsoft.com/office/drawing/2014/main" id="{1C5A59C0-C7C0-CB4F-842B-6483201971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0A8951-37E7-D549-8AEB-890AA640D76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8" name="Rectangle 7">
            <a:extLst>
              <a:ext uri="{FF2B5EF4-FFF2-40B4-BE49-F238E27FC236}">
                <a16:creationId xmlns:a16="http://schemas.microsoft.com/office/drawing/2014/main" id="{3A57184A-17A5-4341-9EB9-AEB872B62703}"/>
              </a:ext>
            </a:extLst>
          </p:cNvPr>
          <p:cNvSpPr/>
          <p:nvPr/>
        </p:nvSpPr>
        <p:spPr>
          <a:xfrm>
            <a:off x="3719736" y="2657474"/>
            <a:ext cx="7488832" cy="4033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Stakeholder, </a:t>
            </a:r>
            <a:r>
              <a:rPr lang="en-US" dirty="0" err="1">
                <a:solidFill>
                  <a:schemeClr val="tx1"/>
                </a:solidFill>
                <a:latin typeface="Arial" panose="020B0604020202020204" pitchFamily="34" charset="0"/>
                <a:cs typeface="Arial" panose="020B0604020202020204" pitchFamily="34" charset="0"/>
              </a:rPr>
              <a:t>recognised</a:t>
            </a:r>
            <a:r>
              <a:rPr lang="en-US"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p>
        </p:txBody>
      </p:sp>
      <p:sp>
        <p:nvSpPr>
          <p:cNvPr id="10" name="Rectangle 9">
            <a:extLst>
              <a:ext uri="{FF2B5EF4-FFF2-40B4-BE49-F238E27FC236}">
                <a16:creationId xmlns:a16="http://schemas.microsoft.com/office/drawing/2014/main" id="{F0EFCDE8-820C-AF4B-9944-C8D0690E3FE6}"/>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pic>
        <p:nvPicPr>
          <p:cNvPr id="12" name="Picture 11">
            <a:extLst>
              <a:ext uri="{FF2B5EF4-FFF2-40B4-BE49-F238E27FC236}">
                <a16:creationId xmlns:a16="http://schemas.microsoft.com/office/drawing/2014/main" id="{94A2548F-B93D-1344-90BF-C4CC1B52F22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31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BA9BF0-06DF-E749-9F11-68D9FF12F49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235F688D-9ABD-6A4B-BA15-2133A168809F}"/>
              </a:ext>
            </a:extLst>
          </p:cNvPr>
          <p:cNvSpPr/>
          <p:nvPr/>
        </p:nvSpPr>
        <p:spPr>
          <a:xfrm>
            <a:off x="3719736" y="3157538"/>
            <a:ext cx="7488832" cy="353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sp>
        <p:nvSpPr>
          <p:cNvPr id="12" name="Rectangle 11">
            <a:extLst>
              <a:ext uri="{FF2B5EF4-FFF2-40B4-BE49-F238E27FC236}">
                <a16:creationId xmlns:a16="http://schemas.microsoft.com/office/drawing/2014/main" id="{79E09CB5-B67D-B24E-9E65-EFF9B4ABDE28}"/>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p>
        </p:txBody>
      </p:sp>
      <p:pic>
        <p:nvPicPr>
          <p:cNvPr id="13" name="Picture 12">
            <a:extLst>
              <a:ext uri="{FF2B5EF4-FFF2-40B4-BE49-F238E27FC236}">
                <a16:creationId xmlns:a16="http://schemas.microsoft.com/office/drawing/2014/main" id="{33B2FF88-49F9-6049-9A76-49969D79AB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CFCD3C4D6A944AEE9E7917589190D" ma:contentTypeVersion="14" ma:contentTypeDescription="Create a new document." ma:contentTypeScope="" ma:versionID="6c95bc364fd413f227f00545d9b20887">
  <xsd:schema xmlns:xsd="http://www.w3.org/2001/XMLSchema" xmlns:xs="http://www.w3.org/2001/XMLSchema" xmlns:p="http://schemas.microsoft.com/office/2006/metadata/properties" xmlns:ns2="0468806f-ede9-4d8d-913e-a85b4ede5e76" xmlns:ns3="2c3d59e7-0eba-4030-9f24-d7c596e5e132" targetNamespace="http://schemas.microsoft.com/office/2006/metadata/properties" ma:root="true" ma:fieldsID="33b42c07754b93b9277b8fb9d7c5c74b" ns2:_="" ns3:_="">
    <xsd:import namespace="0468806f-ede9-4d8d-913e-a85b4ede5e76"/>
    <xsd:import namespace="2c3d59e7-0eba-4030-9f24-d7c596e5e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8806f-ede9-4d8d-913e-a85b4ede5e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1a9bd0-e189-4c48-87e2-adf75da53c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3d59e7-0eba-4030-9f24-d7c596e5e13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1249d0d-f4f1-4a4d-91d4-733667920523}" ma:internalName="TaxCatchAll" ma:showField="CatchAllData" ma:web="2c3d59e7-0eba-4030-9f24-d7c596e5e1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8CAF43-0BCF-4F5F-BF92-32E424A07815}">
  <ds:schemaRefs>
    <ds:schemaRef ds:uri="0468806f-ede9-4d8d-913e-a85b4ede5e76"/>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2c3d59e7-0eba-4030-9f24-d7c596e5e132"/>
  </ds:schemaRefs>
</ds:datastoreItem>
</file>

<file path=customXml/itemProps2.xml><?xml version="1.0" encoding="utf-8"?>
<ds:datastoreItem xmlns:ds="http://schemas.openxmlformats.org/officeDocument/2006/customXml" ds:itemID="{5962235D-26C7-4628-9F8B-B5AE3E0D6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8806f-ede9-4d8d-913e-a85b4ede5e76"/>
    <ds:schemaRef ds:uri="2c3d59e7-0eba-4030-9f24-d7c596e5e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BC63C-E936-4C7B-B40E-6BF8F7208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4292</TotalTime>
  <Words>1085</Words>
  <Application>Microsoft Macintosh PowerPoint</Application>
  <PresentationFormat>Widescreen</PresentationFormat>
  <Paragraphs>88</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Rothwell</dc:creator>
  <cp:lastModifiedBy>Peter Ward</cp:lastModifiedBy>
  <cp:revision>43</cp:revision>
  <cp:lastPrinted>2019-11-23T17:07:45Z</cp:lastPrinted>
  <dcterms:created xsi:type="dcterms:W3CDTF">2019-11-20T09:29:30Z</dcterms:created>
  <dcterms:modified xsi:type="dcterms:W3CDTF">2024-04-10T15:55:00Z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0x0101001A2CFCD3C4D6A944AEE9E7917589190D</vt:lpwstr>
  </property>
</Properties>
</file>